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Lst>
  <p:notesMasterIdLst>
    <p:notesMasterId r:id="rId28"/>
  </p:notesMasterIdLst>
  <p:sldIdLst>
    <p:sldId id="386" r:id="rId2"/>
    <p:sldId id="387" r:id="rId3"/>
    <p:sldId id="390" r:id="rId4"/>
    <p:sldId id="301" r:id="rId5"/>
    <p:sldId id="256" r:id="rId6"/>
    <p:sldId id="388" r:id="rId7"/>
    <p:sldId id="389" r:id="rId8"/>
    <p:sldId id="260" r:id="rId9"/>
    <p:sldId id="302" r:id="rId10"/>
    <p:sldId id="305" r:id="rId11"/>
    <p:sldId id="275" r:id="rId12"/>
    <p:sldId id="342" r:id="rId13"/>
    <p:sldId id="368" r:id="rId14"/>
    <p:sldId id="374" r:id="rId15"/>
    <p:sldId id="370" r:id="rId16"/>
    <p:sldId id="371" r:id="rId17"/>
    <p:sldId id="372" r:id="rId18"/>
    <p:sldId id="373" r:id="rId19"/>
    <p:sldId id="375" r:id="rId20"/>
    <p:sldId id="376" r:id="rId21"/>
    <p:sldId id="377" r:id="rId22"/>
    <p:sldId id="380" r:id="rId23"/>
    <p:sldId id="382" r:id="rId24"/>
    <p:sldId id="381" r:id="rId25"/>
    <p:sldId id="391" r:id="rId26"/>
    <p:sldId id="378" r:id="rId27"/>
  </p:sldIdLst>
  <p:sldSz cx="9144000" cy="6858000" type="screen4x3"/>
  <p:notesSz cx="6670675"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67" d="100"/>
          <a:sy n="67" d="100"/>
        </p:scale>
        <p:origin x="1374" y="60"/>
      </p:cViewPr>
      <p:guideLst>
        <p:guide orient="horz" pos="2160"/>
        <p:guide pos="2880"/>
      </p:guideLst>
    </p:cSldViewPr>
  </p:slideViewPr>
  <p:outlineViewPr>
    <p:cViewPr>
      <p:scale>
        <a:sx n="33" d="100"/>
        <a:sy n="33" d="100"/>
      </p:scale>
      <p:origin x="54" y="122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90838" cy="49053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778250" y="0"/>
            <a:ext cx="2890838" cy="490538"/>
          </a:xfrm>
          <a:prstGeom prst="rect">
            <a:avLst/>
          </a:prstGeom>
        </p:spPr>
        <p:txBody>
          <a:bodyPr vert="horz" lIns="91440" tIns="45720" rIns="91440" bIns="45720" rtlCol="0"/>
          <a:lstStyle>
            <a:lvl1pPr algn="r">
              <a:defRPr sz="1200"/>
            </a:lvl1pPr>
          </a:lstStyle>
          <a:p>
            <a:fld id="{68130391-FF8F-4AAB-8B37-7B8C9F25FA62}" type="datetimeFigureOut">
              <a:rPr lang="tr-TR" smtClean="0"/>
              <a:pPr/>
              <a:t>26.11.2019</a:t>
            </a:fld>
            <a:endParaRPr lang="tr-TR"/>
          </a:p>
        </p:txBody>
      </p:sp>
      <p:sp>
        <p:nvSpPr>
          <p:cNvPr id="4" name="Slayt Görüntüsü Yer Tutucusu 3"/>
          <p:cNvSpPr>
            <a:spLocks noGrp="1" noRot="1" noChangeAspect="1"/>
          </p:cNvSpPr>
          <p:nvPr>
            <p:ph type="sldImg" idx="2"/>
          </p:nvPr>
        </p:nvSpPr>
        <p:spPr>
          <a:xfrm>
            <a:off x="1135063" y="1222375"/>
            <a:ext cx="4400550" cy="33004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66750" y="4705350"/>
            <a:ext cx="5337175" cy="3849688"/>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286875"/>
            <a:ext cx="2890838" cy="49053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778250" y="9286875"/>
            <a:ext cx="2890838" cy="490538"/>
          </a:xfrm>
          <a:prstGeom prst="rect">
            <a:avLst/>
          </a:prstGeom>
        </p:spPr>
        <p:txBody>
          <a:bodyPr vert="horz" lIns="91440" tIns="45720" rIns="91440" bIns="45720" rtlCol="0" anchor="b"/>
          <a:lstStyle>
            <a:lvl1pPr algn="r">
              <a:defRPr sz="1200"/>
            </a:lvl1pPr>
          </a:lstStyle>
          <a:p>
            <a:fld id="{56837515-B877-443A-B9F9-4A9BCAB0B475}" type="slidenum">
              <a:rPr lang="tr-TR" smtClean="0"/>
              <a:pPr/>
              <a:t>‹#›</a:t>
            </a:fld>
            <a:endParaRPr lang="tr-TR"/>
          </a:p>
        </p:txBody>
      </p:sp>
    </p:spTree>
    <p:extLst>
      <p:ext uri="{BB962C8B-B14F-4D97-AF65-F5344CB8AC3E}">
        <p14:creationId xmlns:p14="http://schemas.microsoft.com/office/powerpoint/2010/main" val="23019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6837515-B877-443A-B9F9-4A9BCAB0B475}" type="slidenum">
              <a:rPr lang="tr-TR" smtClean="0"/>
              <a:pPr/>
              <a:t>11</a:t>
            </a:fld>
            <a:endParaRPr lang="tr-TR"/>
          </a:p>
        </p:txBody>
      </p:sp>
    </p:spTree>
    <p:extLst>
      <p:ext uri="{BB962C8B-B14F-4D97-AF65-F5344CB8AC3E}">
        <p14:creationId xmlns:p14="http://schemas.microsoft.com/office/powerpoint/2010/main" val="3854474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9F75050-0E15-4C5B-92B0-66D068882F1F}" type="datetimeFigureOut">
              <a:rPr lang="tr-TR" smtClean="0"/>
              <a:pPr/>
              <a:t>26.11.2019</a:t>
            </a:fld>
            <a:endParaRPr lang="tr-TR"/>
          </a:p>
        </p:txBody>
      </p:sp>
      <p:sp>
        <p:nvSpPr>
          <p:cNvPr id="5" name="Footer Placeholder 4"/>
          <p:cNvSpPr>
            <a:spLocks noGrp="1"/>
          </p:cNvSpPr>
          <p:nvPr>
            <p:ph type="ftr" sz="quarter" idx="11"/>
          </p:nvPr>
        </p:nvSpPr>
        <p:spPr>
          <a:xfrm>
            <a:off x="1921934" y="5054602"/>
            <a:ext cx="4064860" cy="279400"/>
          </a:xfrm>
        </p:spPr>
        <p:txBody>
          <a:bodyPr/>
          <a:lstStyle/>
          <a:p>
            <a:endParaRPr lang="tr-TR"/>
          </a:p>
        </p:txBody>
      </p:sp>
      <p:sp>
        <p:nvSpPr>
          <p:cNvPr id="6" name="Slide Number Placeholder 5"/>
          <p:cNvSpPr>
            <a:spLocks noGrp="1"/>
          </p:cNvSpPr>
          <p:nvPr>
            <p:ph type="sldNum" sz="quarter" idx="12"/>
          </p:nvPr>
        </p:nvSpPr>
        <p:spPr>
          <a:xfrm>
            <a:off x="6817317" y="5054602"/>
            <a:ext cx="413483" cy="279400"/>
          </a:xfrm>
        </p:spPr>
        <p:txBody>
          <a:bodyPr/>
          <a:lstStyle/>
          <a:p>
            <a:fld id="{B1DEFA8C-F947-479F-BE07-76B6B3F80BF1}" type="slidenum">
              <a:rPr lang="tr-TR" smtClean="0"/>
              <a:pPr/>
              <a:t>‹#›</a:t>
            </a:fld>
            <a:endParaRPr lang="tr-T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30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4868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05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839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05493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33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smtClean="0"/>
              <a:t>Asıl başlık stili için tıklatın</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989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7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25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8056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74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74565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87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72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03667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01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26.11.2019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43522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cstate="print">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1" cstate="print">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F75050-0E15-4C5B-92B0-66D068882F1F}" type="datetimeFigureOut">
              <a:rPr lang="tr-TR" smtClean="0"/>
              <a:pPr/>
              <a:t>26.11.2019</a:t>
            </a:fld>
            <a:endParaRPr lang="tr-T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4078959285"/>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verese\Desktop\tff03.jpg"/>
          <p:cNvPicPr>
            <a:picLocks noChangeAspect="1" noChangeArrowheads="1"/>
          </p:cNvPicPr>
          <p:nvPr/>
        </p:nvPicPr>
        <p:blipFill>
          <a:blip r:embed="rId2" cstate="print"/>
          <a:srcRect/>
          <a:stretch>
            <a:fillRect/>
          </a:stretch>
        </p:blipFill>
        <p:spPr bwMode="auto">
          <a:xfrm>
            <a:off x="1115616" y="620687"/>
            <a:ext cx="3240360" cy="2826931"/>
          </a:xfrm>
          <a:prstGeom prst="rect">
            <a:avLst/>
          </a:prstGeom>
          <a:noFill/>
        </p:spPr>
      </p:pic>
      <p:pic>
        <p:nvPicPr>
          <p:cNvPr id="3" name="Picture 3" descr="C:\Users\everese\Desktop\fh.png"/>
          <p:cNvPicPr>
            <a:picLocks noChangeAspect="1" noChangeArrowheads="1"/>
          </p:cNvPicPr>
          <p:nvPr/>
        </p:nvPicPr>
        <p:blipFill>
          <a:blip r:embed="rId3" cstate="print"/>
          <a:srcRect/>
          <a:stretch>
            <a:fillRect/>
          </a:stretch>
        </p:blipFill>
        <p:spPr bwMode="auto">
          <a:xfrm>
            <a:off x="4283968" y="836712"/>
            <a:ext cx="3960439" cy="3168352"/>
          </a:xfrm>
          <a:prstGeom prst="rect">
            <a:avLst/>
          </a:prstGeom>
          <a:noFill/>
        </p:spPr>
      </p:pic>
      <p:sp>
        <p:nvSpPr>
          <p:cNvPr id="4" name="2 Alt Başlık"/>
          <p:cNvSpPr txBox="1">
            <a:spLocks/>
          </p:cNvSpPr>
          <p:nvPr/>
        </p:nvSpPr>
        <p:spPr>
          <a:xfrm>
            <a:off x="1403648" y="4005064"/>
            <a:ext cx="6624736" cy="1944216"/>
          </a:xfrm>
          <a:prstGeom prst="rect">
            <a:avLst/>
          </a:prstGeom>
        </p:spPr>
        <p:txBody>
          <a:bodyPr vert="horz" lIns="91440" tIns="45720" rIns="91440" bIns="45720" rtlCol="0" anchor="t">
            <a:noAutofit/>
          </a:bodyPr>
          <a:lstStyle/>
          <a:p>
            <a:pPr marL="285750" marR="0" lvl="0" indent="-28575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tr-TR" sz="2400" b="1" dirty="0" smtClean="0">
                <a:solidFill>
                  <a:schemeClr val="tx1">
                    <a:lumMod val="85000"/>
                    <a:lumOff val="15000"/>
                  </a:schemeClr>
                </a:solidFill>
                <a:latin typeface="Arial" pitchFamily="34" charset="0"/>
                <a:cs typeface="Arial" pitchFamily="34" charset="0"/>
              </a:rPr>
              <a:t/>
            </a:r>
            <a:br>
              <a:rPr lang="tr-TR" sz="2400" b="1" dirty="0" smtClean="0">
                <a:solidFill>
                  <a:schemeClr val="tx1">
                    <a:lumMod val="85000"/>
                    <a:lumOff val="15000"/>
                  </a:schemeClr>
                </a:solidFill>
                <a:latin typeface="Arial" pitchFamily="34" charset="0"/>
                <a:cs typeface="Arial" pitchFamily="34" charset="0"/>
              </a:rPr>
            </a:br>
            <a:r>
              <a:rPr lang="tr-TR" sz="2400" b="1" dirty="0" smtClean="0">
                <a:solidFill>
                  <a:schemeClr val="tx1">
                    <a:lumMod val="85000"/>
                    <a:lumOff val="15000"/>
                  </a:schemeClr>
                </a:solidFill>
                <a:latin typeface="Arial" pitchFamily="34" charset="0"/>
                <a:cs typeface="Arial" pitchFamily="34" charset="0"/>
              </a:rPr>
              <a:t>TFFHGD GENEL MERKEZ</a:t>
            </a:r>
          </a:p>
          <a:p>
            <a:pPr marL="285750" marR="0" lvl="0" indent="-28575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tr-TR" sz="2400" b="1" dirty="0" smtClean="0">
                <a:solidFill>
                  <a:schemeClr val="tx1">
                    <a:lumMod val="85000"/>
                    <a:lumOff val="15000"/>
                  </a:schemeClr>
                </a:solidFill>
                <a:latin typeface="Arial" pitchFamily="34" charset="0"/>
                <a:cs typeface="Arial" pitchFamily="34" charset="0"/>
              </a:rPr>
              <a:t>DENETLEME KURULU SUNUMU</a:t>
            </a:r>
            <a:endParaRPr kumimoji="0" lang="tr-TR" sz="2400" b="1" i="0" u="none" strike="noStrike" kern="1200" cap="none" spc="0" normalizeH="0" baseline="0" noProof="0" dirty="0">
              <a:ln>
                <a:noFill/>
              </a:ln>
              <a:solidFill>
                <a:schemeClr val="tx1">
                  <a:lumMod val="85000"/>
                  <a:lumOff val="15000"/>
                </a:schemeClr>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7624" y="1844824"/>
            <a:ext cx="6798734" cy="446388"/>
          </a:xfrm>
        </p:spPr>
        <p:txBody>
          <a:bodyPr>
            <a:normAutofit fontScale="90000"/>
          </a:bodyPr>
          <a:lstStyle/>
          <a:p>
            <a:r>
              <a:rPr lang="tr-TR" sz="3200" b="1" dirty="0" smtClean="0">
                <a:solidFill>
                  <a:schemeClr val="tx1"/>
                </a:solidFill>
              </a:rPr>
              <a:t>DENETİMİN YAPILACAĞI YER</a:t>
            </a:r>
            <a:endParaRPr lang="tr-TR" sz="3200" b="1" dirty="0">
              <a:solidFill>
                <a:schemeClr val="tx1"/>
              </a:solidFill>
            </a:endParaRPr>
          </a:p>
        </p:txBody>
      </p:sp>
      <p:sp>
        <p:nvSpPr>
          <p:cNvPr id="3" name="İçerik Yer Tutucusu 2"/>
          <p:cNvSpPr>
            <a:spLocks noGrp="1"/>
          </p:cNvSpPr>
          <p:nvPr>
            <p:ph idx="1"/>
          </p:nvPr>
        </p:nvSpPr>
        <p:spPr>
          <a:xfrm>
            <a:off x="1187624" y="2564904"/>
            <a:ext cx="6984776" cy="2448272"/>
          </a:xfrm>
        </p:spPr>
        <p:txBody>
          <a:bodyPr/>
          <a:lstStyle/>
          <a:p>
            <a:pPr marL="0" indent="0">
              <a:buNone/>
            </a:pPr>
            <a:r>
              <a:rPr lang="tr-TR" dirty="0" smtClean="0"/>
              <a:t>Denetim derneğin yerleşim yerinde ve yetkililerin huzurunda yapılır. Dernek yerleşim yerinin, denetimin sağlıklı yapılmasına elverişli olmadığı hallerde durum tutanakla tespit edilir  ve yönetimin belirleyeceği uygun bir yerde denetim yapılır.</a:t>
            </a:r>
            <a:endParaRPr lang="tr-TR" dirty="0"/>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extLst>
      <p:ext uri="{BB962C8B-B14F-4D97-AF65-F5344CB8AC3E}">
        <p14:creationId xmlns:p14="http://schemas.microsoft.com/office/powerpoint/2010/main" val="2731101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63588" y="1916832"/>
            <a:ext cx="7488832" cy="432048"/>
          </a:xfrm>
        </p:spPr>
        <p:txBody>
          <a:bodyPr>
            <a:normAutofit/>
          </a:bodyPr>
          <a:lstStyle/>
          <a:p>
            <a:pPr algn="l"/>
            <a:r>
              <a:rPr lang="tr-TR" sz="2200" b="1" dirty="0" smtClean="0">
                <a:solidFill>
                  <a:schemeClr val="tx1"/>
                </a:solidFill>
              </a:rPr>
              <a:t>  DENETLEME ÖNCESİ YAPILMASI GEREKEN İŞLEMLER</a:t>
            </a:r>
            <a:endParaRPr lang="tr-TR" sz="2200" b="1" dirty="0">
              <a:solidFill>
                <a:schemeClr val="tx1"/>
              </a:solidFill>
            </a:endParaRPr>
          </a:p>
        </p:txBody>
      </p:sp>
      <p:sp>
        <p:nvSpPr>
          <p:cNvPr id="3" name="2 İçerik Yer Tutucusu"/>
          <p:cNvSpPr>
            <a:spLocks noGrp="1"/>
          </p:cNvSpPr>
          <p:nvPr>
            <p:ph idx="1"/>
          </p:nvPr>
        </p:nvSpPr>
        <p:spPr>
          <a:xfrm>
            <a:off x="971600" y="2492896"/>
            <a:ext cx="7272808" cy="3168352"/>
          </a:xfrm>
        </p:spPr>
        <p:txBody>
          <a:bodyPr>
            <a:normAutofit/>
          </a:bodyPr>
          <a:lstStyle/>
          <a:p>
            <a:r>
              <a:rPr lang="tr-TR" dirty="0" smtClean="0"/>
              <a:t>Dış denetimde 24 saat öncesinde bildirim zorunludur.</a:t>
            </a:r>
          </a:p>
          <a:p>
            <a:r>
              <a:rPr lang="tr-TR" dirty="0" smtClean="0"/>
              <a:t>İç denetimde yasal olarak bu zorunluluk olmasa bile    yetkililerin denetimden kaçınması durumunda yasal işlem yapılabilmesi için denetim öncesi yazılı bildirim yapılması gerekir.</a:t>
            </a:r>
          </a:p>
          <a:p>
            <a:pPr>
              <a:buNone/>
            </a:pPr>
            <a:endParaRPr lang="tr-TR" dirty="0"/>
          </a:p>
        </p:txBody>
      </p:sp>
      <p:pic>
        <p:nvPicPr>
          <p:cNvPr id="4" name="Picture 2" descr="C:\Users\everese\Desktop\tff03.jpg"/>
          <p:cNvPicPr>
            <a:picLocks noChangeAspect="1" noChangeArrowheads="1"/>
          </p:cNvPicPr>
          <p:nvPr/>
        </p:nvPicPr>
        <p:blipFill>
          <a:blip r:embed="rId3"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4"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87624" y="1844824"/>
            <a:ext cx="7056784" cy="3528392"/>
          </a:xfrm>
        </p:spPr>
        <p:txBody>
          <a:bodyPr>
            <a:normAutofit/>
          </a:bodyPr>
          <a:lstStyle/>
          <a:p>
            <a:pPr>
              <a:buNone/>
            </a:pPr>
            <a:r>
              <a:rPr lang="tr-TR" sz="3200" b="1" dirty="0" smtClean="0"/>
              <a:t>   Denetimde Sıralama Yapılması</a:t>
            </a:r>
          </a:p>
          <a:p>
            <a:pPr>
              <a:buNone/>
            </a:pPr>
            <a:endParaRPr lang="tr-TR" sz="900" b="1" dirty="0" smtClean="0"/>
          </a:p>
          <a:p>
            <a:pPr>
              <a:buNone/>
            </a:pPr>
            <a:r>
              <a:rPr lang="tr-TR" dirty="0" smtClean="0"/>
              <a:t>    Denetimde sıralama yapılması, denetimin sağlıklı yürütülmesini sağlar.</a:t>
            </a:r>
          </a:p>
          <a:p>
            <a:pPr>
              <a:buNone/>
            </a:pPr>
            <a:endParaRPr lang="tr-TR" sz="900" b="1" dirty="0" smtClean="0"/>
          </a:p>
          <a:p>
            <a:pPr>
              <a:buNone/>
            </a:pPr>
            <a:r>
              <a:rPr lang="tr-TR" b="1" dirty="0" smtClean="0"/>
              <a:t>   </a:t>
            </a:r>
            <a:r>
              <a:rPr lang="tr-TR" dirty="0" smtClean="0"/>
              <a:t>a) İdari İşlemlerin Denetimi</a:t>
            </a:r>
          </a:p>
          <a:p>
            <a:pPr>
              <a:buNone/>
            </a:pPr>
            <a:r>
              <a:rPr lang="tr-TR" dirty="0" smtClean="0"/>
              <a:t>   b) Mali İşlemlerin Denetimi</a:t>
            </a:r>
          </a:p>
          <a:p>
            <a:pPr>
              <a:buNone/>
            </a:pPr>
            <a:r>
              <a:rPr lang="tr-TR" dirty="0" smtClean="0"/>
              <a:t>   c) Faaliyetlerin Denetimi</a:t>
            </a:r>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7" y="1800870"/>
            <a:ext cx="6798734" cy="504056"/>
          </a:xfrm>
        </p:spPr>
        <p:txBody>
          <a:bodyPr>
            <a:normAutofit fontScale="90000"/>
          </a:bodyPr>
          <a:lstStyle/>
          <a:p>
            <a:r>
              <a:rPr lang="tr-TR" sz="2800" b="1" dirty="0" smtClean="0">
                <a:solidFill>
                  <a:schemeClr val="tx1"/>
                </a:solidFill>
              </a:rPr>
              <a:t>TEFTİŞ VE DENETİM KAVRAMLARI</a:t>
            </a:r>
            <a:endParaRPr lang="tr-TR" sz="2800" b="1" dirty="0">
              <a:solidFill>
                <a:schemeClr val="tx1"/>
              </a:solidFill>
            </a:endParaRPr>
          </a:p>
        </p:txBody>
      </p:sp>
      <p:sp>
        <p:nvSpPr>
          <p:cNvPr id="3" name="2 İçerik Yer Tutucusu"/>
          <p:cNvSpPr>
            <a:spLocks noGrp="1"/>
          </p:cNvSpPr>
          <p:nvPr>
            <p:ph idx="1"/>
          </p:nvPr>
        </p:nvSpPr>
        <p:spPr>
          <a:xfrm>
            <a:off x="1176865" y="2490135"/>
            <a:ext cx="6798736" cy="2811073"/>
          </a:xfrm>
        </p:spPr>
        <p:txBody>
          <a:bodyPr>
            <a:normAutofit/>
          </a:bodyPr>
          <a:lstStyle/>
          <a:p>
            <a:endParaRPr lang="tr-TR" dirty="0" smtClean="0"/>
          </a:p>
          <a:p>
            <a:r>
              <a:rPr lang="tr-TR" dirty="0" smtClean="0"/>
              <a:t>Teftiş        : Tespit – Uyarı  - Ceza</a:t>
            </a:r>
          </a:p>
          <a:p>
            <a:pPr>
              <a:buNone/>
            </a:pPr>
            <a:endParaRPr lang="tr-TR" dirty="0" smtClean="0"/>
          </a:p>
          <a:p>
            <a:r>
              <a:rPr lang="tr-TR" dirty="0" smtClean="0"/>
              <a:t>Denetim  : Rehberlik – Danışmanlık – Katkı vermek  </a:t>
            </a:r>
          </a:p>
          <a:p>
            <a:endParaRPr lang="tr-TR" dirty="0"/>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176866" y="1772816"/>
            <a:ext cx="6798734" cy="518396"/>
          </a:xfrm>
        </p:spPr>
        <p:txBody>
          <a:bodyPr>
            <a:normAutofit/>
          </a:bodyPr>
          <a:lstStyle/>
          <a:p>
            <a:pPr algn="ctr"/>
            <a:r>
              <a:rPr lang="tr-TR" sz="2800" b="1" dirty="0" smtClean="0">
                <a:solidFill>
                  <a:schemeClr val="tx1"/>
                </a:solidFill>
              </a:rPr>
              <a:t>GİDEN EVRAK DEFTERİ</a:t>
            </a:r>
            <a:endParaRPr lang="tr-TR" sz="2800" b="1" dirty="0">
              <a:solidFill>
                <a:schemeClr val="tx1"/>
              </a:solidFill>
              <a:effectLst/>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420888"/>
            <a:ext cx="6624736" cy="3600400"/>
          </a:xfrm>
          <a:prstGeom prst="rect">
            <a:avLst/>
          </a:prstGeom>
        </p:spPr>
      </p:pic>
      <p:pic>
        <p:nvPicPr>
          <p:cNvPr id="5" name="Picture 2" descr="C:\Users\everese\Desktop\tff03.jpg"/>
          <p:cNvPicPr>
            <a:picLocks noChangeAspect="1" noChangeArrowheads="1"/>
          </p:cNvPicPr>
          <p:nvPr/>
        </p:nvPicPr>
        <p:blipFill>
          <a:blip r:embed="rId3" cstate="print"/>
          <a:srcRect/>
          <a:stretch>
            <a:fillRect/>
          </a:stretch>
        </p:blipFill>
        <p:spPr bwMode="auto">
          <a:xfrm>
            <a:off x="611560" y="620688"/>
            <a:ext cx="1008112" cy="879490"/>
          </a:xfrm>
          <a:prstGeom prst="rect">
            <a:avLst/>
          </a:prstGeom>
          <a:noFill/>
        </p:spPr>
      </p:pic>
      <p:pic>
        <p:nvPicPr>
          <p:cNvPr id="6" name="Picture 3" descr="C:\Users\everese\Desktop\fh.png"/>
          <p:cNvPicPr>
            <a:picLocks noChangeAspect="1" noChangeArrowheads="1"/>
          </p:cNvPicPr>
          <p:nvPr/>
        </p:nvPicPr>
        <p:blipFill>
          <a:blip r:embed="rId4"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808820"/>
            <a:ext cx="7804248" cy="504056"/>
          </a:xfrm>
        </p:spPr>
        <p:txBody>
          <a:bodyPr>
            <a:normAutofit fontScale="90000"/>
          </a:bodyPr>
          <a:lstStyle/>
          <a:p>
            <a:pPr algn="ctr"/>
            <a:r>
              <a:rPr lang="tr-TR" sz="2800" b="1" dirty="0" smtClean="0">
                <a:ln w="635">
                  <a:noFill/>
                </a:ln>
                <a:solidFill>
                  <a:schemeClr val="tx1"/>
                </a:solidFill>
              </a:rPr>
              <a:t>ÜYE KAYIT DEFTERİ</a:t>
            </a:r>
            <a:endParaRPr lang="tr-TR" sz="2800" b="1" dirty="0">
              <a:ln w="635">
                <a:noFill/>
              </a:ln>
              <a:solidFill>
                <a:schemeClr val="tx1"/>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437474"/>
            <a:ext cx="6624736" cy="3579278"/>
          </a:xfrm>
          <a:prstGeom prst="rect">
            <a:avLst/>
          </a:prstGeom>
        </p:spPr>
      </p:pic>
      <p:pic>
        <p:nvPicPr>
          <p:cNvPr id="4" name="Picture 2" descr="C:\Users\everese\Desktop\tff03.jpg"/>
          <p:cNvPicPr>
            <a:picLocks noChangeAspect="1" noChangeArrowheads="1"/>
          </p:cNvPicPr>
          <p:nvPr/>
        </p:nvPicPr>
        <p:blipFill>
          <a:blip r:embed="rId3"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4"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755576" y="1732722"/>
            <a:ext cx="7665244" cy="535827"/>
          </a:xfrm>
        </p:spPr>
        <p:txBody>
          <a:bodyPr>
            <a:noAutofit/>
          </a:bodyPr>
          <a:lstStyle/>
          <a:p>
            <a:pPr algn="ctr"/>
            <a:r>
              <a:rPr lang="tr-TR" sz="2800" b="1" dirty="0" smtClean="0">
                <a:ln w="635">
                  <a:noFill/>
                </a:ln>
                <a:solidFill>
                  <a:schemeClr val="tx1"/>
                </a:solidFill>
              </a:rPr>
              <a:t>ALINDI BELGESİ</a:t>
            </a:r>
            <a:endParaRPr lang="tr-TR" sz="2800" b="1" dirty="0">
              <a:ln w="635">
                <a:noFill/>
              </a:ln>
              <a:solidFill>
                <a:schemeClr val="tx1"/>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780" y="2420888"/>
            <a:ext cx="5039717" cy="3600400"/>
          </a:xfrm>
          <a:prstGeom prst="rect">
            <a:avLst/>
          </a:prstGeom>
        </p:spPr>
      </p:pic>
      <p:pic>
        <p:nvPicPr>
          <p:cNvPr id="5" name="Picture 2" descr="C:\Users\everese\Desktop\tff03.jpg"/>
          <p:cNvPicPr>
            <a:picLocks noChangeAspect="1" noChangeArrowheads="1"/>
          </p:cNvPicPr>
          <p:nvPr/>
        </p:nvPicPr>
        <p:blipFill>
          <a:blip r:embed="rId3" cstate="print"/>
          <a:srcRect/>
          <a:stretch>
            <a:fillRect/>
          </a:stretch>
        </p:blipFill>
        <p:spPr bwMode="auto">
          <a:xfrm>
            <a:off x="611560" y="620688"/>
            <a:ext cx="1008112" cy="879490"/>
          </a:xfrm>
          <a:prstGeom prst="rect">
            <a:avLst/>
          </a:prstGeom>
          <a:noFill/>
        </p:spPr>
      </p:pic>
      <p:pic>
        <p:nvPicPr>
          <p:cNvPr id="6" name="Picture 3" descr="C:\Users\everese\Desktop\fh.png"/>
          <p:cNvPicPr>
            <a:picLocks noChangeAspect="1" noChangeArrowheads="1"/>
          </p:cNvPicPr>
          <p:nvPr/>
        </p:nvPicPr>
        <p:blipFill>
          <a:blip r:embed="rId4"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1" y="1529164"/>
            <a:ext cx="7416825" cy="782960"/>
          </a:xfrm>
        </p:spPr>
        <p:txBody>
          <a:bodyPr>
            <a:normAutofit/>
          </a:bodyPr>
          <a:lstStyle/>
          <a:p>
            <a:pPr algn="ctr"/>
            <a:r>
              <a:rPr lang="tr-TR" sz="2800" b="1" dirty="0" smtClean="0">
                <a:ln w="635">
                  <a:noFill/>
                </a:ln>
                <a:solidFill>
                  <a:schemeClr val="tx1"/>
                </a:solidFill>
              </a:rPr>
              <a:t>GELİRLERİN KAYDI</a:t>
            </a:r>
            <a:endParaRPr lang="tr-TR" sz="2800" b="1" dirty="0">
              <a:ln w="635">
                <a:noFill/>
              </a:ln>
              <a:solidFill>
                <a:schemeClr val="tx1"/>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420888"/>
            <a:ext cx="6624736" cy="3528392"/>
          </a:xfrm>
          <a:prstGeom prst="rect">
            <a:avLst/>
          </a:prstGeom>
        </p:spPr>
      </p:pic>
      <p:pic>
        <p:nvPicPr>
          <p:cNvPr id="4" name="Picture 2" descr="C:\Users\everese\Desktop\tff03.jpg"/>
          <p:cNvPicPr>
            <a:picLocks noChangeAspect="1" noChangeArrowheads="1"/>
          </p:cNvPicPr>
          <p:nvPr/>
        </p:nvPicPr>
        <p:blipFill>
          <a:blip r:embed="rId3"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4"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22899" y="1700808"/>
            <a:ext cx="7593517" cy="518396"/>
          </a:xfrm>
        </p:spPr>
        <p:txBody>
          <a:bodyPr>
            <a:normAutofit/>
          </a:bodyPr>
          <a:lstStyle/>
          <a:p>
            <a:pPr algn="ctr"/>
            <a:r>
              <a:rPr lang="tr-TR" sz="2800" b="1" dirty="0" smtClean="0">
                <a:ln w="635">
                  <a:noFill/>
                </a:ln>
                <a:solidFill>
                  <a:schemeClr val="tx1"/>
                </a:solidFill>
              </a:rPr>
              <a:t>GİDERLERİN KAYDI</a:t>
            </a:r>
            <a:endParaRPr lang="tr-TR" sz="2800" b="1" dirty="0">
              <a:ln w="635">
                <a:noFill/>
              </a:ln>
              <a:solidFill>
                <a:schemeClr val="tx1"/>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420888"/>
            <a:ext cx="6624736" cy="3600400"/>
          </a:xfrm>
          <a:prstGeom prst="rect">
            <a:avLst/>
          </a:prstGeom>
        </p:spPr>
      </p:pic>
      <p:pic>
        <p:nvPicPr>
          <p:cNvPr id="4" name="Picture 2" descr="C:\Users\everese\Desktop\tff03.jpg"/>
          <p:cNvPicPr>
            <a:picLocks noChangeAspect="1" noChangeArrowheads="1"/>
          </p:cNvPicPr>
          <p:nvPr/>
        </p:nvPicPr>
        <p:blipFill>
          <a:blip r:embed="rId3"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4"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cstate="print"/>
          <a:stretch>
            <a:fillRect/>
          </a:stretch>
        </p:blipFill>
        <p:spPr>
          <a:xfrm>
            <a:off x="1259632" y="1916832"/>
            <a:ext cx="6624736" cy="4176465"/>
          </a:xfrm>
          <a:prstGeom prst="rect">
            <a:avLst/>
          </a:prstGeom>
        </p:spPr>
      </p:pic>
      <p:pic>
        <p:nvPicPr>
          <p:cNvPr id="3" name="Picture 2" descr="C:\Users\everese\Desktop\tff03.jpg"/>
          <p:cNvPicPr>
            <a:picLocks noChangeAspect="1" noChangeArrowheads="1"/>
          </p:cNvPicPr>
          <p:nvPr/>
        </p:nvPicPr>
        <p:blipFill>
          <a:blip r:embed="rId3" cstate="print"/>
          <a:srcRect/>
          <a:stretch>
            <a:fillRect/>
          </a:stretch>
        </p:blipFill>
        <p:spPr bwMode="auto">
          <a:xfrm>
            <a:off x="611560" y="620688"/>
            <a:ext cx="1008112" cy="879490"/>
          </a:xfrm>
          <a:prstGeom prst="rect">
            <a:avLst/>
          </a:prstGeom>
          <a:noFill/>
        </p:spPr>
      </p:pic>
      <p:pic>
        <p:nvPicPr>
          <p:cNvPr id="4" name="Picture 3" descr="C:\Users\everese\Desktop\fh.png"/>
          <p:cNvPicPr>
            <a:picLocks noChangeAspect="1" noChangeArrowheads="1"/>
          </p:cNvPicPr>
          <p:nvPr/>
        </p:nvPicPr>
        <p:blipFill>
          <a:blip r:embed="rId4" cstate="print"/>
          <a:srcRect/>
          <a:stretch>
            <a:fillRect/>
          </a:stretch>
        </p:blipFill>
        <p:spPr bwMode="auto">
          <a:xfrm>
            <a:off x="6804248" y="404664"/>
            <a:ext cx="1944216" cy="1555373"/>
          </a:xfrm>
          <a:prstGeom prst="rect">
            <a:avLst/>
          </a:prstGeom>
          <a:noFill/>
        </p:spPr>
      </p:pic>
    </p:spTree>
    <p:extLst>
      <p:ext uri="{BB962C8B-B14F-4D97-AF65-F5344CB8AC3E}">
        <p14:creationId xmlns:p14="http://schemas.microsoft.com/office/powerpoint/2010/main" val="4062221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5" y="915337"/>
            <a:ext cx="6995535" cy="4961935"/>
          </a:xfrm>
        </p:spPr>
        <p:txBody>
          <a:bodyPr>
            <a:normAutofit fontScale="90000"/>
          </a:bodyPr>
          <a:lstStyle/>
          <a:p>
            <a:pPr>
              <a:lnSpc>
                <a:spcPct val="110000"/>
              </a:lnSpc>
            </a:pPr>
            <a:r>
              <a:rPr lang="tr-TR" sz="2800" b="1" dirty="0" smtClean="0"/>
              <a:t/>
            </a:r>
            <a:br>
              <a:rPr lang="tr-TR" sz="2800" b="1" dirty="0" smtClean="0"/>
            </a:br>
            <a:r>
              <a:rPr lang="tr-TR" b="1" dirty="0" smtClean="0"/>
              <a:t> Denetim Nedir ?</a:t>
            </a:r>
            <a:r>
              <a:rPr lang="tr-TR" sz="2800" b="1" dirty="0" smtClean="0"/>
              <a:t/>
            </a:r>
            <a:br>
              <a:rPr lang="tr-TR" sz="2800" b="1" dirty="0" smtClean="0"/>
            </a:br>
            <a:r>
              <a:rPr lang="tr-TR" sz="2800" b="1" dirty="0" smtClean="0"/>
              <a:t/>
            </a:r>
            <a:br>
              <a:rPr lang="tr-TR" sz="2800" b="1" dirty="0" smtClean="0"/>
            </a:br>
            <a:r>
              <a:rPr lang="tr-TR" sz="2800" b="1" dirty="0" smtClean="0"/>
              <a:t>Denetim : </a:t>
            </a:r>
            <a:r>
              <a:rPr lang="tr-TR" altLang="tr-TR" sz="2800" dirty="0" smtClean="0">
                <a:cs typeface="Times New Roman" pitchFamily="18" charset="0"/>
              </a:rPr>
              <a:t>Bir derneğe ilişkin bilgilerin mevzuata uygunluğunun saptanması ve rapor edilmesi amacı ile yetkili kişiler tarafından kanıt toplama ve değerlendirme sürecidir. </a:t>
            </a:r>
            <a:br>
              <a:rPr lang="tr-TR" altLang="tr-TR" sz="2800" dirty="0" smtClean="0">
                <a:cs typeface="Times New Roman" pitchFamily="18" charset="0"/>
              </a:rPr>
            </a:br>
            <a:r>
              <a:rPr lang="tr-TR" altLang="tr-TR" sz="2800" dirty="0" smtClean="0">
                <a:cs typeface="Times New Roman" pitchFamily="18" charset="0"/>
              </a:rPr>
              <a:t>	Murakabe etmek; teftiş etmek; kontrol etmek. </a:t>
            </a:r>
            <a:r>
              <a:rPr lang="tr-TR" dirty="0" smtClean="0"/>
              <a:t/>
            </a:r>
            <a:br>
              <a:rPr lang="tr-TR" dirty="0" smtClean="0"/>
            </a:br>
            <a:endParaRPr lang="tr-TR" dirty="0"/>
          </a:p>
        </p:txBody>
      </p:sp>
      <p:pic>
        <p:nvPicPr>
          <p:cNvPr id="3"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4"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stretch>
            <a:fillRect/>
          </a:stretch>
        </p:blipFill>
        <p:spPr>
          <a:xfrm>
            <a:off x="755576" y="1916832"/>
            <a:ext cx="7632848" cy="3960440"/>
          </a:xfrm>
          <a:prstGeom prst="rect">
            <a:avLst/>
          </a:prstGeom>
        </p:spPr>
      </p:pic>
      <p:pic>
        <p:nvPicPr>
          <p:cNvPr id="3" name="Picture 2" descr="C:\Users\everese\Desktop\tff03.jpg"/>
          <p:cNvPicPr>
            <a:picLocks noChangeAspect="1" noChangeArrowheads="1"/>
          </p:cNvPicPr>
          <p:nvPr/>
        </p:nvPicPr>
        <p:blipFill>
          <a:blip r:embed="rId3"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4" cstate="print"/>
          <a:srcRect/>
          <a:stretch>
            <a:fillRect/>
          </a:stretch>
        </p:blipFill>
        <p:spPr bwMode="auto">
          <a:xfrm>
            <a:off x="6804248" y="404664"/>
            <a:ext cx="1944216" cy="1555373"/>
          </a:xfrm>
          <a:prstGeom prst="rect">
            <a:avLst/>
          </a:prstGeom>
          <a:noFill/>
        </p:spPr>
      </p:pic>
    </p:spTree>
    <p:extLst>
      <p:ext uri="{BB962C8B-B14F-4D97-AF65-F5344CB8AC3E}">
        <p14:creationId xmlns:p14="http://schemas.microsoft.com/office/powerpoint/2010/main" val="898918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stretch>
            <a:fillRect/>
          </a:stretch>
        </p:blipFill>
        <p:spPr>
          <a:xfrm>
            <a:off x="683568" y="1808820"/>
            <a:ext cx="7776864" cy="3924436"/>
          </a:xfrm>
          <a:prstGeom prst="rect">
            <a:avLst/>
          </a:prstGeom>
        </p:spPr>
      </p:pic>
      <p:pic>
        <p:nvPicPr>
          <p:cNvPr id="3" name="Picture 2" descr="C:\Users\everese\Desktop\tff03.jpg"/>
          <p:cNvPicPr>
            <a:picLocks noChangeAspect="1" noChangeArrowheads="1"/>
          </p:cNvPicPr>
          <p:nvPr/>
        </p:nvPicPr>
        <p:blipFill>
          <a:blip r:embed="rId3"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4" cstate="print"/>
          <a:srcRect/>
          <a:stretch>
            <a:fillRect/>
          </a:stretch>
        </p:blipFill>
        <p:spPr bwMode="auto">
          <a:xfrm>
            <a:off x="6804248" y="404664"/>
            <a:ext cx="1944216" cy="1555373"/>
          </a:xfrm>
          <a:prstGeom prst="rect">
            <a:avLst/>
          </a:prstGeom>
          <a:noFill/>
        </p:spPr>
      </p:pic>
    </p:spTree>
    <p:extLst>
      <p:ext uri="{BB962C8B-B14F-4D97-AF65-F5344CB8AC3E}">
        <p14:creationId xmlns:p14="http://schemas.microsoft.com/office/powerpoint/2010/main" val="2619912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en-US" sz="2400" b="1" dirty="0" smtClean="0"/>
              <a:t>DERNEKLER HANGİ ESASLARA </a:t>
            </a:r>
            <a:r>
              <a:rPr lang="tr-TR" sz="2400" b="1" dirty="0" smtClean="0"/>
              <a:t/>
            </a:r>
            <a:br>
              <a:rPr lang="tr-TR" sz="2400" b="1" dirty="0" smtClean="0"/>
            </a:br>
            <a:r>
              <a:rPr lang="en-US" sz="2400" b="1" dirty="0" smtClean="0"/>
              <a:t>GÖRE DEFTER TUTMALIDIR?</a:t>
            </a:r>
            <a:r>
              <a:rPr lang="tr-TR" sz="2400" dirty="0" smtClean="0"/>
              <a:t/>
            </a:r>
            <a:br>
              <a:rPr lang="tr-TR" sz="2400" dirty="0" smtClean="0"/>
            </a:br>
            <a:endParaRPr lang="tr-TR" sz="2400" dirty="0"/>
          </a:p>
        </p:txBody>
      </p:sp>
      <p:sp>
        <p:nvSpPr>
          <p:cNvPr id="3" name="2 İçerik Yer Tutucusu"/>
          <p:cNvSpPr>
            <a:spLocks noGrp="1"/>
          </p:cNvSpPr>
          <p:nvPr>
            <p:ph idx="1"/>
          </p:nvPr>
        </p:nvSpPr>
        <p:spPr/>
        <p:txBody>
          <a:bodyPr>
            <a:normAutofit/>
          </a:bodyPr>
          <a:lstStyle/>
          <a:p>
            <a:r>
              <a:rPr lang="en-US" dirty="0" err="1" smtClean="0"/>
              <a:t>Dernekler</a:t>
            </a:r>
            <a:r>
              <a:rPr lang="en-US" dirty="0" smtClean="0"/>
              <a:t> </a:t>
            </a:r>
            <a:r>
              <a:rPr lang="en-US" dirty="0" err="1" smtClean="0"/>
              <a:t>işletme</a:t>
            </a:r>
            <a:r>
              <a:rPr lang="en-US" dirty="0" smtClean="0"/>
              <a:t> </a:t>
            </a:r>
            <a:r>
              <a:rPr lang="en-US" dirty="0" err="1" smtClean="0"/>
              <a:t>hesabı</a:t>
            </a:r>
            <a:r>
              <a:rPr lang="en-US" dirty="0" smtClean="0"/>
              <a:t> </a:t>
            </a:r>
            <a:r>
              <a:rPr lang="en-US" dirty="0" err="1" smtClean="0"/>
              <a:t>esasına</a:t>
            </a:r>
            <a:r>
              <a:rPr lang="en-US" dirty="0" smtClean="0"/>
              <a:t> </a:t>
            </a:r>
            <a:r>
              <a:rPr lang="en-US" dirty="0" err="1" smtClean="0"/>
              <a:t>göre</a:t>
            </a:r>
            <a:r>
              <a:rPr lang="en-US" dirty="0" smtClean="0"/>
              <a:t> defter </a:t>
            </a:r>
            <a:r>
              <a:rPr lang="en-US" dirty="0" err="1" smtClean="0"/>
              <a:t>tutarlar</a:t>
            </a:r>
            <a:r>
              <a:rPr lang="en-US" dirty="0" smtClean="0"/>
              <a:t>.</a:t>
            </a:r>
            <a:endParaRPr lang="tr-TR" dirty="0" smtClean="0"/>
          </a:p>
          <a:p>
            <a:r>
              <a:rPr lang="en-US" dirty="0" err="1" smtClean="0"/>
              <a:t>Kamu</a:t>
            </a:r>
            <a:r>
              <a:rPr lang="en-US" dirty="0" smtClean="0"/>
              <a:t> </a:t>
            </a:r>
            <a:r>
              <a:rPr lang="en-US" dirty="0" err="1" smtClean="0"/>
              <a:t>yararına</a:t>
            </a:r>
            <a:r>
              <a:rPr lang="en-US" dirty="0" smtClean="0"/>
              <a:t> </a:t>
            </a:r>
            <a:r>
              <a:rPr lang="en-US" dirty="0" err="1" smtClean="0"/>
              <a:t>çalışma</a:t>
            </a:r>
            <a:r>
              <a:rPr lang="en-US" dirty="0" smtClean="0"/>
              <a:t> </a:t>
            </a:r>
            <a:r>
              <a:rPr lang="en-US" dirty="0" err="1" smtClean="0"/>
              <a:t>statüsü</a:t>
            </a:r>
            <a:r>
              <a:rPr lang="en-US" dirty="0" smtClean="0"/>
              <a:t> </a:t>
            </a:r>
            <a:r>
              <a:rPr lang="en-US" dirty="0" err="1" smtClean="0"/>
              <a:t>bulunan</a:t>
            </a:r>
            <a:r>
              <a:rPr lang="en-US" dirty="0" smtClean="0"/>
              <a:t> </a:t>
            </a:r>
            <a:r>
              <a:rPr lang="en-US" dirty="0" err="1" smtClean="0"/>
              <a:t>dernekler</a:t>
            </a:r>
            <a:r>
              <a:rPr lang="en-US" dirty="0" smtClean="0"/>
              <a:t> </a:t>
            </a:r>
            <a:r>
              <a:rPr lang="en-US" dirty="0" err="1" smtClean="0"/>
              <a:t>ile</a:t>
            </a:r>
            <a:r>
              <a:rPr lang="en-US" dirty="0" smtClean="0"/>
              <a:t> </a:t>
            </a:r>
            <a:r>
              <a:rPr lang="en-US" dirty="0" err="1" smtClean="0"/>
              <a:t>yıllık</a:t>
            </a:r>
            <a:r>
              <a:rPr lang="en-US" dirty="0" smtClean="0"/>
              <a:t> </a:t>
            </a:r>
            <a:r>
              <a:rPr lang="en-US" dirty="0" err="1" smtClean="0"/>
              <a:t>brüt</a:t>
            </a:r>
            <a:r>
              <a:rPr lang="en-US" dirty="0" smtClean="0"/>
              <a:t> </a:t>
            </a:r>
            <a:r>
              <a:rPr lang="en-US" dirty="0" err="1" smtClean="0"/>
              <a:t>gelirleri</a:t>
            </a:r>
            <a:r>
              <a:rPr lang="en-US" dirty="0" smtClean="0"/>
              <a:t> 957.692 </a:t>
            </a:r>
            <a:r>
              <a:rPr lang="en-US" dirty="0" err="1" smtClean="0"/>
              <a:t>TL’yi</a:t>
            </a:r>
            <a:r>
              <a:rPr lang="en-US" dirty="0" smtClean="0"/>
              <a:t> </a:t>
            </a:r>
            <a:r>
              <a:rPr lang="en-US" dirty="0" err="1" smtClean="0"/>
              <a:t>aşan</a:t>
            </a:r>
            <a:r>
              <a:rPr lang="en-US" dirty="0" smtClean="0"/>
              <a:t> (2019 </a:t>
            </a:r>
            <a:r>
              <a:rPr lang="en-US" dirty="0" err="1" smtClean="0"/>
              <a:t>yılı</a:t>
            </a:r>
            <a:r>
              <a:rPr lang="en-US" dirty="0" smtClean="0"/>
              <a:t> </a:t>
            </a:r>
            <a:r>
              <a:rPr lang="en-US" dirty="0" err="1" smtClean="0"/>
              <a:t>için</a:t>
            </a:r>
            <a:r>
              <a:rPr lang="en-US" dirty="0" smtClean="0"/>
              <a:t>) </a:t>
            </a:r>
            <a:r>
              <a:rPr lang="en-US" dirty="0" err="1" smtClean="0"/>
              <a:t>derneklerin</a:t>
            </a:r>
            <a:r>
              <a:rPr lang="en-US" dirty="0" smtClean="0"/>
              <a:t> </a:t>
            </a:r>
            <a:r>
              <a:rPr lang="en-US" dirty="0" err="1" smtClean="0"/>
              <a:t>takip</a:t>
            </a:r>
            <a:r>
              <a:rPr lang="en-US" dirty="0" smtClean="0"/>
              <a:t> </a:t>
            </a:r>
            <a:r>
              <a:rPr lang="en-US" dirty="0" err="1" smtClean="0"/>
              <a:t>eden</a:t>
            </a:r>
            <a:r>
              <a:rPr lang="en-US" dirty="0" smtClean="0"/>
              <a:t> </a:t>
            </a:r>
            <a:r>
              <a:rPr lang="en-US" dirty="0" err="1" smtClean="0"/>
              <a:t>hesap</a:t>
            </a:r>
            <a:r>
              <a:rPr lang="en-US" dirty="0" smtClean="0"/>
              <a:t> </a:t>
            </a:r>
            <a:r>
              <a:rPr lang="en-US" dirty="0" err="1" smtClean="0"/>
              <a:t>döneminden</a:t>
            </a:r>
            <a:r>
              <a:rPr lang="en-US" dirty="0" smtClean="0"/>
              <a:t> </a:t>
            </a:r>
            <a:r>
              <a:rPr lang="en-US" dirty="0" err="1" smtClean="0"/>
              <a:t>başlayarak</a:t>
            </a:r>
            <a:r>
              <a:rPr lang="en-US" dirty="0" smtClean="0"/>
              <a:t> </a:t>
            </a:r>
            <a:r>
              <a:rPr lang="en-US" dirty="0" err="1" smtClean="0"/>
              <a:t>bilanço</a:t>
            </a:r>
            <a:r>
              <a:rPr lang="en-US" dirty="0" smtClean="0"/>
              <a:t> </a:t>
            </a:r>
            <a:r>
              <a:rPr lang="en-US" dirty="0" err="1" smtClean="0"/>
              <a:t>esasına</a:t>
            </a:r>
            <a:r>
              <a:rPr lang="en-US" dirty="0" smtClean="0"/>
              <a:t> </a:t>
            </a:r>
            <a:r>
              <a:rPr lang="en-US" dirty="0" err="1" smtClean="0"/>
              <a:t>göre</a:t>
            </a:r>
            <a:r>
              <a:rPr lang="en-US" dirty="0" smtClean="0"/>
              <a:t> defter </a:t>
            </a:r>
            <a:r>
              <a:rPr lang="en-US" dirty="0" err="1" smtClean="0"/>
              <a:t>tutmaları</a:t>
            </a:r>
            <a:r>
              <a:rPr lang="en-US" dirty="0" smtClean="0"/>
              <a:t> </a:t>
            </a:r>
            <a:r>
              <a:rPr lang="en-US" dirty="0" err="1" smtClean="0"/>
              <a:t>gerekir</a:t>
            </a:r>
            <a:r>
              <a:rPr lang="en-US" dirty="0" smtClean="0"/>
              <a:t>.</a:t>
            </a:r>
            <a:endParaRPr lang="tr-TR" dirty="0" smtClean="0"/>
          </a:p>
          <a:p>
            <a:endParaRPr lang="tr-TR" dirty="0"/>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en-US" sz="3200" b="1" dirty="0" smtClean="0"/>
              <a:t>DERNEKLER HANGİ  DEFTERLERİ  TUTMAK  ZORUNDADIR?</a:t>
            </a:r>
            <a:r>
              <a:rPr lang="tr-TR" sz="2000" dirty="0" smtClean="0"/>
              <a:t/>
            </a:r>
            <a:br>
              <a:rPr lang="tr-TR" sz="2000" dirty="0" smtClean="0"/>
            </a:br>
            <a:endParaRPr lang="tr-TR" sz="3200" dirty="0"/>
          </a:p>
        </p:txBody>
      </p:sp>
      <p:sp>
        <p:nvSpPr>
          <p:cNvPr id="3" name="2 İçerik Yer Tutucusu"/>
          <p:cNvSpPr>
            <a:spLocks noGrp="1"/>
          </p:cNvSpPr>
          <p:nvPr>
            <p:ph idx="1"/>
          </p:nvPr>
        </p:nvSpPr>
        <p:spPr/>
        <p:txBody>
          <a:bodyPr>
            <a:normAutofit fontScale="47500" lnSpcReduction="20000"/>
          </a:bodyPr>
          <a:lstStyle/>
          <a:p>
            <a:pPr lvl="0">
              <a:buNone/>
            </a:pPr>
            <a:r>
              <a:rPr lang="tr-TR" b="1" dirty="0" smtClean="0"/>
              <a:t>                 </a:t>
            </a:r>
            <a:r>
              <a:rPr lang="en-US" b="1" dirty="0" err="1" smtClean="0"/>
              <a:t>İşletme</a:t>
            </a:r>
            <a:r>
              <a:rPr lang="en-US" b="1" dirty="0" smtClean="0"/>
              <a:t> </a:t>
            </a:r>
            <a:r>
              <a:rPr lang="en-US" b="1" dirty="0" err="1" smtClean="0"/>
              <a:t>hesabı</a:t>
            </a:r>
            <a:r>
              <a:rPr lang="en-US" b="1" dirty="0" smtClean="0"/>
              <a:t> </a:t>
            </a:r>
            <a:r>
              <a:rPr lang="en-US" dirty="0" err="1" smtClean="0"/>
              <a:t>esasında</a:t>
            </a:r>
            <a:r>
              <a:rPr lang="en-US" dirty="0" smtClean="0"/>
              <a:t> </a:t>
            </a:r>
            <a:r>
              <a:rPr lang="en-US" dirty="0" err="1" smtClean="0"/>
              <a:t>tutulacak</a:t>
            </a:r>
            <a:r>
              <a:rPr lang="en-US" dirty="0" smtClean="0"/>
              <a:t> </a:t>
            </a:r>
            <a:r>
              <a:rPr lang="en-US" dirty="0" err="1" smtClean="0"/>
              <a:t>defterler</a:t>
            </a:r>
            <a:r>
              <a:rPr lang="en-US" dirty="0" smtClean="0"/>
              <a:t>:</a:t>
            </a:r>
            <a:endParaRPr lang="tr-TR" sz="4000" dirty="0" smtClean="0"/>
          </a:p>
          <a:p>
            <a:pPr lvl="0">
              <a:buNone/>
            </a:pPr>
            <a:r>
              <a:rPr lang="en-US" dirty="0" smtClean="0"/>
              <a:t> </a:t>
            </a:r>
            <a:endParaRPr lang="tr-TR" dirty="0" smtClean="0"/>
          </a:p>
          <a:p>
            <a:pPr lvl="1"/>
            <a:r>
              <a:rPr lang="en-US" dirty="0" err="1" smtClean="0"/>
              <a:t>Karar</a:t>
            </a:r>
            <a:r>
              <a:rPr lang="en-US" dirty="0" smtClean="0"/>
              <a:t> </a:t>
            </a:r>
            <a:r>
              <a:rPr lang="en-US" dirty="0" err="1" smtClean="0"/>
              <a:t>Defteri</a:t>
            </a:r>
            <a:r>
              <a:rPr lang="en-US" dirty="0" smtClean="0"/>
              <a:t>: </a:t>
            </a:r>
            <a:r>
              <a:rPr lang="en-US" dirty="0" err="1" smtClean="0"/>
              <a:t>Yönetim</a:t>
            </a:r>
            <a:r>
              <a:rPr lang="en-US" dirty="0" smtClean="0"/>
              <a:t> </a:t>
            </a:r>
            <a:r>
              <a:rPr lang="en-US" dirty="0" err="1" smtClean="0"/>
              <a:t>kurulu</a:t>
            </a:r>
            <a:r>
              <a:rPr lang="en-US" dirty="0" smtClean="0"/>
              <a:t> </a:t>
            </a:r>
            <a:r>
              <a:rPr lang="en-US" dirty="0" err="1" smtClean="0"/>
              <a:t>kararları</a:t>
            </a:r>
            <a:r>
              <a:rPr lang="en-US" dirty="0" smtClean="0"/>
              <a:t> </a:t>
            </a:r>
            <a:r>
              <a:rPr lang="en-US" dirty="0" err="1" smtClean="0"/>
              <a:t>tarih</a:t>
            </a:r>
            <a:r>
              <a:rPr lang="en-US" dirty="0" smtClean="0"/>
              <a:t> </a:t>
            </a:r>
            <a:r>
              <a:rPr lang="en-US" dirty="0" err="1" smtClean="0"/>
              <a:t>ve</a:t>
            </a:r>
            <a:r>
              <a:rPr lang="en-US" dirty="0" smtClean="0"/>
              <a:t> </a:t>
            </a:r>
            <a:r>
              <a:rPr lang="en-US" dirty="0" err="1" smtClean="0"/>
              <a:t>numara</a:t>
            </a:r>
            <a:r>
              <a:rPr lang="en-US" dirty="0" smtClean="0"/>
              <a:t> </a:t>
            </a:r>
            <a:r>
              <a:rPr lang="en-US" dirty="0" err="1" smtClean="0"/>
              <a:t>sırasıyla</a:t>
            </a:r>
            <a:r>
              <a:rPr lang="en-US" dirty="0" smtClean="0"/>
              <a:t> </a:t>
            </a:r>
            <a:r>
              <a:rPr lang="en-US" dirty="0" err="1" smtClean="0"/>
              <a:t>bu</a:t>
            </a:r>
            <a:r>
              <a:rPr lang="en-US" dirty="0" smtClean="0"/>
              <a:t> </a:t>
            </a:r>
            <a:r>
              <a:rPr lang="en-US" dirty="0" err="1" smtClean="0"/>
              <a:t>deftere</a:t>
            </a:r>
            <a:r>
              <a:rPr lang="en-US" dirty="0" smtClean="0"/>
              <a:t> </a:t>
            </a:r>
            <a:r>
              <a:rPr lang="en-US" dirty="0" err="1" smtClean="0"/>
              <a:t>yazılır</a:t>
            </a:r>
            <a:r>
              <a:rPr lang="en-US" dirty="0" smtClean="0"/>
              <a:t> </a:t>
            </a:r>
            <a:r>
              <a:rPr lang="en-US" dirty="0" err="1" smtClean="0"/>
              <a:t>ve</a:t>
            </a:r>
            <a:r>
              <a:rPr lang="en-US" dirty="0" smtClean="0"/>
              <a:t> </a:t>
            </a:r>
            <a:r>
              <a:rPr lang="en-US" dirty="0" err="1" smtClean="0"/>
              <a:t>kararların</a:t>
            </a:r>
            <a:r>
              <a:rPr lang="en-US" dirty="0" smtClean="0"/>
              <a:t> </a:t>
            </a:r>
            <a:r>
              <a:rPr lang="en-US" dirty="0" err="1" smtClean="0"/>
              <a:t>altı</a:t>
            </a:r>
            <a:r>
              <a:rPr lang="en-US" dirty="0" smtClean="0"/>
              <a:t> </a:t>
            </a:r>
            <a:r>
              <a:rPr lang="en-US" dirty="0" err="1" smtClean="0"/>
              <a:t>toplantıya</a:t>
            </a:r>
            <a:r>
              <a:rPr lang="en-US" dirty="0" smtClean="0"/>
              <a:t> </a:t>
            </a:r>
            <a:r>
              <a:rPr lang="en-US" dirty="0" err="1" smtClean="0"/>
              <a:t>katılan</a:t>
            </a:r>
            <a:r>
              <a:rPr lang="en-US" dirty="0" smtClean="0"/>
              <a:t> </a:t>
            </a:r>
            <a:r>
              <a:rPr lang="en-US" dirty="0" err="1" smtClean="0"/>
              <a:t>üyelerce</a:t>
            </a:r>
            <a:r>
              <a:rPr lang="en-US" dirty="0" smtClean="0"/>
              <a:t> </a:t>
            </a:r>
            <a:r>
              <a:rPr lang="en-US" dirty="0" err="1" smtClean="0"/>
              <a:t>imzalanır</a:t>
            </a:r>
            <a:r>
              <a:rPr lang="en-US" dirty="0" smtClean="0"/>
              <a:t>.</a:t>
            </a:r>
            <a:endParaRPr lang="tr-TR" sz="3600" dirty="0" smtClean="0"/>
          </a:p>
          <a:p>
            <a:r>
              <a:rPr lang="en-US" sz="800" dirty="0" smtClean="0"/>
              <a:t> </a:t>
            </a:r>
            <a:endParaRPr lang="tr-TR" dirty="0" smtClean="0"/>
          </a:p>
          <a:p>
            <a:pPr lvl="1"/>
            <a:r>
              <a:rPr lang="en-US" dirty="0" err="1" smtClean="0"/>
              <a:t>Üye</a:t>
            </a:r>
            <a:r>
              <a:rPr lang="en-US" dirty="0" smtClean="0"/>
              <a:t> </a:t>
            </a:r>
            <a:r>
              <a:rPr lang="en-US" dirty="0" err="1" smtClean="0"/>
              <a:t>Kayıt</a:t>
            </a:r>
            <a:r>
              <a:rPr lang="en-US" dirty="0" smtClean="0"/>
              <a:t> </a:t>
            </a:r>
            <a:r>
              <a:rPr lang="en-US" dirty="0" err="1" smtClean="0"/>
              <a:t>Defteri</a:t>
            </a:r>
            <a:r>
              <a:rPr lang="en-US" dirty="0" smtClean="0"/>
              <a:t>: </a:t>
            </a:r>
            <a:r>
              <a:rPr lang="en-US" dirty="0" err="1" smtClean="0"/>
              <a:t>Derneğe</a:t>
            </a:r>
            <a:r>
              <a:rPr lang="en-US" dirty="0" smtClean="0"/>
              <a:t> </a:t>
            </a:r>
            <a:r>
              <a:rPr lang="en-US" dirty="0" err="1" smtClean="0"/>
              <a:t>üye</a:t>
            </a:r>
            <a:r>
              <a:rPr lang="en-US" dirty="0" smtClean="0"/>
              <a:t> </a:t>
            </a:r>
            <a:r>
              <a:rPr lang="en-US" dirty="0" err="1" smtClean="0"/>
              <a:t>olarak</a:t>
            </a:r>
            <a:r>
              <a:rPr lang="en-US" dirty="0" smtClean="0"/>
              <a:t> </a:t>
            </a:r>
            <a:r>
              <a:rPr lang="en-US" dirty="0" err="1" smtClean="0"/>
              <a:t>girenlerin</a:t>
            </a:r>
            <a:r>
              <a:rPr lang="en-US" dirty="0" smtClean="0"/>
              <a:t> </a:t>
            </a:r>
            <a:r>
              <a:rPr lang="en-US" dirty="0" err="1" smtClean="0"/>
              <a:t>kimlik</a:t>
            </a:r>
            <a:r>
              <a:rPr lang="en-US" dirty="0" smtClean="0"/>
              <a:t> </a:t>
            </a:r>
            <a:r>
              <a:rPr lang="en-US" dirty="0" err="1" smtClean="0"/>
              <a:t>bilgileri</a:t>
            </a:r>
            <a:r>
              <a:rPr lang="en-US" dirty="0" smtClean="0"/>
              <a:t>, </a:t>
            </a:r>
            <a:r>
              <a:rPr lang="en-US" dirty="0" err="1" smtClean="0"/>
              <a:t>derneğe</a:t>
            </a:r>
            <a:r>
              <a:rPr lang="en-US" dirty="0" smtClean="0"/>
              <a:t> </a:t>
            </a:r>
            <a:r>
              <a:rPr lang="en-US" dirty="0" err="1" smtClean="0"/>
              <a:t>giriş</a:t>
            </a:r>
            <a:r>
              <a:rPr lang="en-US" dirty="0" smtClean="0"/>
              <a:t> </a:t>
            </a:r>
            <a:r>
              <a:rPr lang="en-US" dirty="0" err="1" smtClean="0"/>
              <a:t>ve</a:t>
            </a:r>
            <a:r>
              <a:rPr lang="en-US" dirty="0" smtClean="0"/>
              <a:t> </a:t>
            </a:r>
            <a:r>
              <a:rPr lang="en-US" dirty="0" err="1" smtClean="0"/>
              <a:t>çıkış</a:t>
            </a:r>
            <a:r>
              <a:rPr lang="en-US" dirty="0" smtClean="0"/>
              <a:t> </a:t>
            </a:r>
            <a:r>
              <a:rPr lang="en-US" dirty="0" err="1" smtClean="0"/>
              <a:t>tarihleri</a:t>
            </a:r>
            <a:r>
              <a:rPr lang="en-US" dirty="0" smtClean="0"/>
              <a:t> </a:t>
            </a:r>
            <a:r>
              <a:rPr lang="en-US" dirty="0" err="1" smtClean="0"/>
              <a:t>bu</a:t>
            </a:r>
            <a:r>
              <a:rPr lang="en-US" dirty="0" smtClean="0"/>
              <a:t> </a:t>
            </a:r>
            <a:r>
              <a:rPr lang="en-US" dirty="0" err="1" smtClean="0"/>
              <a:t>deftere</a:t>
            </a:r>
            <a:r>
              <a:rPr lang="en-US" dirty="0" smtClean="0"/>
              <a:t> </a:t>
            </a:r>
            <a:r>
              <a:rPr lang="en-US" dirty="0" err="1" smtClean="0"/>
              <a:t>işlenir</a:t>
            </a:r>
            <a:r>
              <a:rPr lang="en-US" dirty="0" smtClean="0"/>
              <a:t>. </a:t>
            </a:r>
            <a:r>
              <a:rPr lang="en-US" dirty="0" err="1" smtClean="0"/>
              <a:t>Üyelerin</a:t>
            </a:r>
            <a:r>
              <a:rPr lang="en-US" dirty="0" smtClean="0"/>
              <a:t> </a:t>
            </a:r>
            <a:r>
              <a:rPr lang="en-US" dirty="0" err="1" smtClean="0"/>
              <a:t>ödedikleri</a:t>
            </a:r>
            <a:r>
              <a:rPr lang="en-US" dirty="0" smtClean="0"/>
              <a:t> </a:t>
            </a:r>
            <a:r>
              <a:rPr lang="en-US" dirty="0" err="1" smtClean="0"/>
              <a:t>giriş</a:t>
            </a:r>
            <a:r>
              <a:rPr lang="en-US" dirty="0" smtClean="0"/>
              <a:t> </a:t>
            </a:r>
            <a:r>
              <a:rPr lang="en-US" dirty="0" err="1" smtClean="0"/>
              <a:t>ve</a:t>
            </a:r>
            <a:r>
              <a:rPr lang="en-US" dirty="0" smtClean="0"/>
              <a:t> </a:t>
            </a:r>
            <a:r>
              <a:rPr lang="en-US" dirty="0" err="1" smtClean="0"/>
              <a:t>yıllık</a:t>
            </a:r>
            <a:r>
              <a:rPr lang="en-US" dirty="0" smtClean="0"/>
              <a:t> </a:t>
            </a:r>
            <a:r>
              <a:rPr lang="en-US" dirty="0" err="1" smtClean="0"/>
              <a:t>aidat</a:t>
            </a:r>
            <a:r>
              <a:rPr lang="en-US" dirty="0" smtClean="0"/>
              <a:t> </a:t>
            </a:r>
            <a:r>
              <a:rPr lang="en-US" dirty="0" err="1" smtClean="0"/>
              <a:t>miktarları</a:t>
            </a:r>
            <a:r>
              <a:rPr lang="en-US" dirty="0" smtClean="0"/>
              <a:t> </a:t>
            </a:r>
            <a:r>
              <a:rPr lang="en-US" dirty="0" err="1" smtClean="0"/>
              <a:t>bu</a:t>
            </a:r>
            <a:r>
              <a:rPr lang="en-US" dirty="0" smtClean="0"/>
              <a:t> </a:t>
            </a:r>
            <a:r>
              <a:rPr lang="en-US" dirty="0" err="1" smtClean="0"/>
              <a:t>deftere</a:t>
            </a:r>
            <a:r>
              <a:rPr lang="en-US" dirty="0" smtClean="0"/>
              <a:t> </a:t>
            </a:r>
            <a:r>
              <a:rPr lang="en-US" dirty="0" err="1" smtClean="0"/>
              <a:t>işlenebilir</a:t>
            </a:r>
            <a:r>
              <a:rPr lang="en-US" dirty="0" smtClean="0"/>
              <a:t>.</a:t>
            </a:r>
            <a:endParaRPr lang="tr-TR" sz="3600" dirty="0" smtClean="0"/>
          </a:p>
          <a:p>
            <a:r>
              <a:rPr lang="en-US" sz="800" dirty="0" smtClean="0"/>
              <a:t> </a:t>
            </a:r>
            <a:endParaRPr lang="tr-TR" dirty="0" smtClean="0"/>
          </a:p>
          <a:p>
            <a:pPr lvl="1"/>
            <a:r>
              <a:rPr lang="en-US" dirty="0" err="1" smtClean="0"/>
              <a:t>Evrak</a:t>
            </a:r>
            <a:r>
              <a:rPr lang="en-US" dirty="0" smtClean="0"/>
              <a:t> </a:t>
            </a:r>
            <a:r>
              <a:rPr lang="en-US" dirty="0" err="1" smtClean="0"/>
              <a:t>Kayıt</a:t>
            </a:r>
            <a:r>
              <a:rPr lang="en-US" dirty="0" smtClean="0"/>
              <a:t> </a:t>
            </a:r>
            <a:r>
              <a:rPr lang="en-US" dirty="0" err="1" smtClean="0"/>
              <a:t>Defteri</a:t>
            </a:r>
            <a:r>
              <a:rPr lang="en-US" dirty="0" smtClean="0"/>
              <a:t>: </a:t>
            </a:r>
            <a:r>
              <a:rPr lang="en-US" dirty="0" err="1" smtClean="0"/>
              <a:t>Gelen</a:t>
            </a:r>
            <a:r>
              <a:rPr lang="en-US" dirty="0" smtClean="0"/>
              <a:t> </a:t>
            </a:r>
            <a:r>
              <a:rPr lang="en-US" dirty="0" err="1" smtClean="0"/>
              <a:t>ve</a:t>
            </a:r>
            <a:r>
              <a:rPr lang="en-US" dirty="0" smtClean="0"/>
              <a:t> </a:t>
            </a:r>
            <a:r>
              <a:rPr lang="en-US" dirty="0" err="1" smtClean="0"/>
              <a:t>giden</a:t>
            </a:r>
            <a:r>
              <a:rPr lang="en-US" dirty="0" smtClean="0"/>
              <a:t> </a:t>
            </a:r>
            <a:r>
              <a:rPr lang="en-US" dirty="0" err="1" smtClean="0"/>
              <a:t>evraklar</a:t>
            </a:r>
            <a:r>
              <a:rPr lang="en-US" dirty="0" smtClean="0"/>
              <a:t>, </a:t>
            </a:r>
            <a:r>
              <a:rPr lang="en-US" dirty="0" err="1" smtClean="0"/>
              <a:t>tarih</a:t>
            </a:r>
            <a:r>
              <a:rPr lang="en-US" dirty="0" smtClean="0"/>
              <a:t> </a:t>
            </a:r>
            <a:r>
              <a:rPr lang="en-US" dirty="0" err="1" smtClean="0"/>
              <a:t>ve</a:t>
            </a:r>
            <a:r>
              <a:rPr lang="en-US" dirty="0" smtClean="0"/>
              <a:t> </a:t>
            </a:r>
            <a:r>
              <a:rPr lang="en-US" dirty="0" err="1" smtClean="0"/>
              <a:t>sıra</a:t>
            </a:r>
            <a:r>
              <a:rPr lang="en-US" dirty="0" smtClean="0"/>
              <a:t> </a:t>
            </a:r>
            <a:r>
              <a:rPr lang="en-US" dirty="0" err="1" smtClean="0"/>
              <a:t>numarası</a:t>
            </a:r>
            <a:r>
              <a:rPr lang="en-US" dirty="0" smtClean="0"/>
              <a:t> </a:t>
            </a:r>
            <a:r>
              <a:rPr lang="en-US" dirty="0" err="1" smtClean="0"/>
              <a:t>ile</a:t>
            </a:r>
            <a:r>
              <a:rPr lang="en-US" dirty="0" smtClean="0"/>
              <a:t> </a:t>
            </a:r>
            <a:r>
              <a:rPr lang="en-US" dirty="0" err="1" smtClean="0"/>
              <a:t>bu</a:t>
            </a:r>
            <a:r>
              <a:rPr lang="en-US" dirty="0" smtClean="0"/>
              <a:t> </a:t>
            </a:r>
            <a:r>
              <a:rPr lang="en-US" dirty="0" err="1" smtClean="0"/>
              <a:t>deftere</a:t>
            </a:r>
            <a:r>
              <a:rPr lang="en-US" dirty="0" smtClean="0"/>
              <a:t> </a:t>
            </a:r>
            <a:r>
              <a:rPr lang="en-US" dirty="0" err="1" smtClean="0"/>
              <a:t>kaydedilir</a:t>
            </a:r>
            <a:r>
              <a:rPr lang="en-US" dirty="0" smtClean="0"/>
              <a:t>. </a:t>
            </a:r>
            <a:r>
              <a:rPr lang="en-US" dirty="0" err="1" smtClean="0"/>
              <a:t>Gelen</a:t>
            </a:r>
            <a:r>
              <a:rPr lang="en-US" dirty="0" smtClean="0"/>
              <a:t> </a:t>
            </a:r>
            <a:r>
              <a:rPr lang="en-US" dirty="0" err="1" smtClean="0"/>
              <a:t>evrakın</a:t>
            </a:r>
            <a:r>
              <a:rPr lang="en-US" dirty="0" smtClean="0"/>
              <a:t> </a:t>
            </a:r>
            <a:r>
              <a:rPr lang="en-US" dirty="0" err="1" smtClean="0"/>
              <a:t>asılları</a:t>
            </a:r>
            <a:r>
              <a:rPr lang="en-US" dirty="0" smtClean="0"/>
              <a:t> </a:t>
            </a:r>
            <a:r>
              <a:rPr lang="en-US" dirty="0" err="1" smtClean="0"/>
              <a:t>ve</a:t>
            </a:r>
            <a:r>
              <a:rPr lang="en-US" dirty="0" smtClean="0"/>
              <a:t> </a:t>
            </a:r>
            <a:r>
              <a:rPr lang="en-US" dirty="0" err="1" smtClean="0"/>
              <a:t>giden</a:t>
            </a:r>
            <a:r>
              <a:rPr lang="en-US" dirty="0" smtClean="0"/>
              <a:t> </a:t>
            </a:r>
            <a:r>
              <a:rPr lang="en-US" dirty="0" err="1" smtClean="0"/>
              <a:t>evrakın</a:t>
            </a:r>
            <a:r>
              <a:rPr lang="en-US" dirty="0" smtClean="0"/>
              <a:t> </a:t>
            </a:r>
            <a:r>
              <a:rPr lang="en-US" dirty="0" err="1" smtClean="0"/>
              <a:t>kopyaları</a:t>
            </a:r>
            <a:r>
              <a:rPr lang="en-US" dirty="0" smtClean="0"/>
              <a:t> </a:t>
            </a:r>
            <a:r>
              <a:rPr lang="en-US" dirty="0" err="1" smtClean="0"/>
              <a:t>dosyalanır</a:t>
            </a:r>
            <a:r>
              <a:rPr lang="en-US" dirty="0" smtClean="0"/>
              <a:t>. </a:t>
            </a:r>
            <a:r>
              <a:rPr lang="en-US" dirty="0" err="1" smtClean="0"/>
              <a:t>Elektronik</a:t>
            </a:r>
            <a:r>
              <a:rPr lang="en-US" dirty="0" smtClean="0"/>
              <a:t> </a:t>
            </a:r>
            <a:r>
              <a:rPr lang="en-US" dirty="0" err="1" smtClean="0"/>
              <a:t>posta</a:t>
            </a:r>
            <a:r>
              <a:rPr lang="en-US" dirty="0" smtClean="0"/>
              <a:t> </a:t>
            </a:r>
            <a:r>
              <a:rPr lang="en-US" dirty="0" err="1" smtClean="0"/>
              <a:t>yoluyla</a:t>
            </a:r>
            <a:r>
              <a:rPr lang="en-US" dirty="0" smtClean="0"/>
              <a:t> </a:t>
            </a:r>
            <a:r>
              <a:rPr lang="en-US" dirty="0" err="1" smtClean="0"/>
              <a:t>gelen</a:t>
            </a:r>
            <a:r>
              <a:rPr lang="en-US" dirty="0" smtClean="0"/>
              <a:t> </a:t>
            </a:r>
            <a:r>
              <a:rPr lang="en-US" dirty="0" err="1" smtClean="0"/>
              <a:t>veya</a:t>
            </a:r>
            <a:r>
              <a:rPr lang="en-US" dirty="0" smtClean="0"/>
              <a:t> </a:t>
            </a:r>
            <a:r>
              <a:rPr lang="en-US" dirty="0" err="1" smtClean="0"/>
              <a:t>giden</a:t>
            </a:r>
            <a:r>
              <a:rPr lang="en-US" dirty="0" smtClean="0"/>
              <a:t> </a:t>
            </a:r>
            <a:r>
              <a:rPr lang="en-US" dirty="0" err="1" smtClean="0"/>
              <a:t>evraklar</a:t>
            </a:r>
            <a:r>
              <a:rPr lang="en-US" dirty="0" smtClean="0"/>
              <a:t> </a:t>
            </a:r>
            <a:r>
              <a:rPr lang="en-US" dirty="0" err="1" smtClean="0"/>
              <a:t>çıktısı</a:t>
            </a:r>
            <a:r>
              <a:rPr lang="en-US" dirty="0" smtClean="0"/>
              <a:t> </a:t>
            </a:r>
            <a:r>
              <a:rPr lang="en-US" dirty="0" err="1" smtClean="0"/>
              <a:t>alınarak</a:t>
            </a:r>
            <a:r>
              <a:rPr lang="en-US" dirty="0" smtClean="0"/>
              <a:t> </a:t>
            </a:r>
            <a:r>
              <a:rPr lang="en-US" dirty="0" err="1" smtClean="0"/>
              <a:t>saklanır</a:t>
            </a:r>
            <a:r>
              <a:rPr lang="en-US" dirty="0" smtClean="0"/>
              <a:t>.</a:t>
            </a:r>
            <a:endParaRPr lang="tr-TR" sz="3600" dirty="0" smtClean="0"/>
          </a:p>
          <a:p>
            <a:r>
              <a:rPr lang="en-US" sz="800" dirty="0" smtClean="0"/>
              <a:t> </a:t>
            </a:r>
            <a:endParaRPr lang="tr-TR" dirty="0" smtClean="0"/>
          </a:p>
          <a:p>
            <a:pPr lvl="1"/>
            <a:r>
              <a:rPr lang="en-US" dirty="0" err="1" smtClean="0"/>
              <a:t>Demirbaş</a:t>
            </a:r>
            <a:r>
              <a:rPr lang="en-US" dirty="0" smtClean="0"/>
              <a:t> </a:t>
            </a:r>
            <a:r>
              <a:rPr lang="en-US" dirty="0" err="1" smtClean="0"/>
              <a:t>Defteri</a:t>
            </a:r>
            <a:r>
              <a:rPr lang="en-US" dirty="0" smtClean="0"/>
              <a:t>: </a:t>
            </a:r>
            <a:r>
              <a:rPr lang="en-US" dirty="0" err="1" smtClean="0"/>
              <a:t>Derneğe</a:t>
            </a:r>
            <a:r>
              <a:rPr lang="en-US" dirty="0" smtClean="0"/>
              <a:t> </a:t>
            </a:r>
            <a:r>
              <a:rPr lang="en-US" dirty="0" err="1" smtClean="0"/>
              <a:t>ait</a:t>
            </a:r>
            <a:r>
              <a:rPr lang="en-US" dirty="0" smtClean="0"/>
              <a:t> </a:t>
            </a:r>
            <a:r>
              <a:rPr lang="en-US" dirty="0" err="1" smtClean="0"/>
              <a:t>demirbaşların</a:t>
            </a:r>
            <a:r>
              <a:rPr lang="en-US" dirty="0" smtClean="0"/>
              <a:t> </a:t>
            </a:r>
            <a:r>
              <a:rPr lang="en-US" dirty="0" err="1" smtClean="0"/>
              <a:t>edinme</a:t>
            </a:r>
            <a:r>
              <a:rPr lang="en-US" dirty="0" smtClean="0"/>
              <a:t> </a:t>
            </a:r>
            <a:r>
              <a:rPr lang="en-US" dirty="0" err="1" smtClean="0"/>
              <a:t>tarihi</a:t>
            </a:r>
            <a:r>
              <a:rPr lang="en-US" dirty="0" smtClean="0"/>
              <a:t> </a:t>
            </a:r>
            <a:r>
              <a:rPr lang="en-US" dirty="0" err="1" smtClean="0"/>
              <a:t>ve</a:t>
            </a:r>
            <a:r>
              <a:rPr lang="en-US" dirty="0" smtClean="0"/>
              <a:t> </a:t>
            </a:r>
            <a:r>
              <a:rPr lang="en-US" dirty="0" err="1" smtClean="0"/>
              <a:t>şekli</a:t>
            </a:r>
            <a:r>
              <a:rPr lang="en-US" dirty="0" smtClean="0"/>
              <a:t> </a:t>
            </a:r>
            <a:r>
              <a:rPr lang="en-US" dirty="0" err="1" smtClean="0"/>
              <a:t>ile</a:t>
            </a:r>
            <a:r>
              <a:rPr lang="en-US" dirty="0" smtClean="0"/>
              <a:t> </a:t>
            </a:r>
            <a:r>
              <a:rPr lang="en-US" dirty="0" err="1" smtClean="0"/>
              <a:t>kullanıldıkları</a:t>
            </a:r>
            <a:r>
              <a:rPr lang="en-US" dirty="0" smtClean="0"/>
              <a:t> </a:t>
            </a:r>
            <a:r>
              <a:rPr lang="en-US" dirty="0" err="1" smtClean="0"/>
              <a:t>veya</a:t>
            </a:r>
            <a:r>
              <a:rPr lang="en-US" dirty="0" smtClean="0"/>
              <a:t> </a:t>
            </a:r>
            <a:r>
              <a:rPr lang="en-US" dirty="0" err="1" smtClean="0"/>
              <a:t>verildikleri</a:t>
            </a:r>
            <a:r>
              <a:rPr lang="en-US" dirty="0" smtClean="0"/>
              <a:t> </a:t>
            </a:r>
            <a:r>
              <a:rPr lang="en-US" dirty="0" err="1" smtClean="0"/>
              <a:t>yerler</a:t>
            </a:r>
            <a:r>
              <a:rPr lang="en-US" dirty="0" smtClean="0"/>
              <a:t> </a:t>
            </a:r>
            <a:r>
              <a:rPr lang="en-US" dirty="0" err="1" smtClean="0"/>
              <a:t>ve</a:t>
            </a:r>
            <a:r>
              <a:rPr lang="en-US" dirty="0" smtClean="0"/>
              <a:t> </a:t>
            </a:r>
            <a:r>
              <a:rPr lang="en-US" dirty="0" err="1" smtClean="0"/>
              <a:t>kullanım</a:t>
            </a:r>
            <a:r>
              <a:rPr lang="en-US" dirty="0" smtClean="0"/>
              <a:t> </a:t>
            </a:r>
            <a:r>
              <a:rPr lang="en-US" dirty="0" err="1" smtClean="0"/>
              <a:t>sürelerini</a:t>
            </a:r>
            <a:r>
              <a:rPr lang="en-US" dirty="0" smtClean="0"/>
              <a:t> </a:t>
            </a:r>
            <a:r>
              <a:rPr lang="en-US" dirty="0" err="1" smtClean="0"/>
              <a:t>dolduranların</a:t>
            </a:r>
            <a:r>
              <a:rPr lang="en-US" dirty="0" smtClean="0"/>
              <a:t> </a:t>
            </a:r>
            <a:r>
              <a:rPr lang="en-US" dirty="0" err="1" smtClean="0"/>
              <a:t>kayıttan</a:t>
            </a:r>
            <a:r>
              <a:rPr lang="en-US" dirty="0" smtClean="0"/>
              <a:t> </a:t>
            </a:r>
            <a:r>
              <a:rPr lang="en-US" dirty="0" err="1" smtClean="0"/>
              <a:t>düşürülmesi</a:t>
            </a:r>
            <a:r>
              <a:rPr lang="en-US" dirty="0" smtClean="0"/>
              <a:t> </a:t>
            </a:r>
            <a:r>
              <a:rPr lang="en-US" dirty="0" err="1" smtClean="0"/>
              <a:t>bu</a:t>
            </a:r>
            <a:r>
              <a:rPr lang="en-US" dirty="0" smtClean="0"/>
              <a:t> </a:t>
            </a:r>
            <a:r>
              <a:rPr lang="en-US" dirty="0" err="1" smtClean="0"/>
              <a:t>deftere</a:t>
            </a:r>
            <a:r>
              <a:rPr lang="en-US" dirty="0" smtClean="0"/>
              <a:t> </a:t>
            </a:r>
            <a:r>
              <a:rPr lang="en-US" dirty="0" err="1" smtClean="0"/>
              <a:t>işlenir</a:t>
            </a:r>
            <a:r>
              <a:rPr lang="en-US" dirty="0" smtClean="0"/>
              <a:t>.</a:t>
            </a:r>
            <a:endParaRPr lang="tr-TR" sz="3600" dirty="0" smtClean="0"/>
          </a:p>
          <a:p>
            <a:pPr lvl="1"/>
            <a:r>
              <a:rPr lang="en-US" sz="800" dirty="0" smtClean="0"/>
              <a:t> </a:t>
            </a:r>
            <a:r>
              <a:rPr lang="en-US" dirty="0" err="1" smtClean="0"/>
              <a:t>İşletme</a:t>
            </a:r>
            <a:r>
              <a:rPr lang="en-US" dirty="0" smtClean="0"/>
              <a:t> </a:t>
            </a:r>
            <a:r>
              <a:rPr lang="en-US" dirty="0" err="1" smtClean="0"/>
              <a:t>Hesabı</a:t>
            </a:r>
            <a:r>
              <a:rPr lang="en-US" dirty="0" smtClean="0"/>
              <a:t> </a:t>
            </a:r>
            <a:r>
              <a:rPr lang="en-US" dirty="0" err="1" smtClean="0"/>
              <a:t>Defteri</a:t>
            </a:r>
            <a:r>
              <a:rPr lang="en-US" dirty="0" smtClean="0"/>
              <a:t>: </a:t>
            </a:r>
            <a:r>
              <a:rPr lang="en-US" dirty="0" err="1" smtClean="0"/>
              <a:t>Dernek</a:t>
            </a:r>
            <a:r>
              <a:rPr lang="en-US" dirty="0" smtClean="0"/>
              <a:t> </a:t>
            </a:r>
            <a:r>
              <a:rPr lang="en-US" dirty="0" err="1" smtClean="0"/>
              <a:t>adına</a:t>
            </a:r>
            <a:r>
              <a:rPr lang="en-US" dirty="0" smtClean="0"/>
              <a:t> </a:t>
            </a:r>
            <a:r>
              <a:rPr lang="en-US" dirty="0" err="1" smtClean="0"/>
              <a:t>alınan</a:t>
            </a:r>
            <a:r>
              <a:rPr lang="en-US" dirty="0" smtClean="0"/>
              <a:t> </a:t>
            </a:r>
            <a:r>
              <a:rPr lang="en-US" dirty="0" err="1" smtClean="0"/>
              <a:t>gelirler</a:t>
            </a:r>
            <a:r>
              <a:rPr lang="en-US" dirty="0" smtClean="0"/>
              <a:t> </a:t>
            </a:r>
            <a:r>
              <a:rPr lang="en-US" dirty="0" err="1" smtClean="0"/>
              <a:t>ve</a:t>
            </a:r>
            <a:r>
              <a:rPr lang="en-US" dirty="0" smtClean="0"/>
              <a:t> </a:t>
            </a:r>
            <a:r>
              <a:rPr lang="en-US" dirty="0" err="1" smtClean="0"/>
              <a:t>yapılan</a:t>
            </a:r>
            <a:r>
              <a:rPr lang="en-US" dirty="0" smtClean="0"/>
              <a:t> </a:t>
            </a:r>
            <a:r>
              <a:rPr lang="en-US" dirty="0" err="1" smtClean="0"/>
              <a:t>giderler</a:t>
            </a:r>
            <a:r>
              <a:rPr lang="en-US" dirty="0" smtClean="0"/>
              <a:t> </a:t>
            </a:r>
            <a:r>
              <a:rPr lang="en-US" dirty="0" err="1" smtClean="0"/>
              <a:t>açık</a:t>
            </a:r>
            <a:r>
              <a:rPr lang="en-US" dirty="0" smtClean="0"/>
              <a:t> </a:t>
            </a:r>
            <a:r>
              <a:rPr lang="en-US" dirty="0" err="1" smtClean="0"/>
              <a:t>ve</a:t>
            </a:r>
            <a:r>
              <a:rPr lang="en-US" dirty="0" smtClean="0"/>
              <a:t> </a:t>
            </a:r>
            <a:r>
              <a:rPr lang="en-US" dirty="0" err="1" smtClean="0"/>
              <a:t>düzenli</a:t>
            </a:r>
            <a:r>
              <a:rPr lang="en-US" dirty="0" smtClean="0"/>
              <a:t> </a:t>
            </a:r>
            <a:r>
              <a:rPr lang="en-US" dirty="0" err="1" smtClean="0"/>
              <a:t>olarak</a:t>
            </a:r>
            <a:r>
              <a:rPr lang="en-US" dirty="0" smtClean="0"/>
              <a:t> </a:t>
            </a:r>
            <a:r>
              <a:rPr lang="en-US" dirty="0" err="1" smtClean="0"/>
              <a:t>bu</a:t>
            </a:r>
            <a:r>
              <a:rPr lang="en-US" dirty="0" smtClean="0"/>
              <a:t> </a:t>
            </a:r>
            <a:r>
              <a:rPr lang="en-US" dirty="0" err="1" smtClean="0"/>
              <a:t>deftere</a:t>
            </a:r>
            <a:r>
              <a:rPr lang="en-US" dirty="0" smtClean="0"/>
              <a:t> </a:t>
            </a:r>
            <a:r>
              <a:rPr lang="en-US" dirty="0" err="1" smtClean="0"/>
              <a:t>işlenir</a:t>
            </a:r>
            <a:r>
              <a:rPr lang="en-US" dirty="0" smtClean="0"/>
              <a:t>.</a:t>
            </a:r>
            <a:endParaRPr lang="tr-TR" sz="3600" dirty="0" smtClean="0"/>
          </a:p>
          <a:p>
            <a:r>
              <a:rPr lang="en-US" sz="800" dirty="0" smtClean="0"/>
              <a:t> </a:t>
            </a:r>
            <a:endParaRPr lang="tr-TR" dirty="0" smtClean="0"/>
          </a:p>
          <a:p>
            <a:pPr lvl="1"/>
            <a:r>
              <a:rPr lang="en-US" dirty="0" err="1" smtClean="0"/>
              <a:t>Alındı</a:t>
            </a:r>
            <a:r>
              <a:rPr lang="en-US" dirty="0" smtClean="0"/>
              <a:t> </a:t>
            </a:r>
            <a:r>
              <a:rPr lang="en-US" dirty="0" err="1" smtClean="0"/>
              <a:t>Belgesi</a:t>
            </a:r>
            <a:r>
              <a:rPr lang="en-US" dirty="0" smtClean="0"/>
              <a:t> </a:t>
            </a:r>
            <a:r>
              <a:rPr lang="en-US" dirty="0" err="1" smtClean="0"/>
              <a:t>Kayıt</a:t>
            </a:r>
            <a:r>
              <a:rPr lang="en-US" dirty="0" smtClean="0"/>
              <a:t> </a:t>
            </a:r>
            <a:r>
              <a:rPr lang="en-US" dirty="0" err="1" smtClean="0"/>
              <a:t>Defteri</a:t>
            </a:r>
            <a:r>
              <a:rPr lang="en-US" dirty="0" smtClean="0"/>
              <a:t>: </a:t>
            </a:r>
            <a:r>
              <a:rPr lang="en-US" dirty="0" err="1" smtClean="0"/>
              <a:t>Alındı</a:t>
            </a:r>
            <a:r>
              <a:rPr lang="en-US" dirty="0" smtClean="0"/>
              <a:t> </a:t>
            </a:r>
            <a:r>
              <a:rPr lang="en-US" dirty="0" err="1" smtClean="0"/>
              <a:t>belgelerinin</a:t>
            </a:r>
            <a:r>
              <a:rPr lang="en-US" dirty="0" smtClean="0"/>
              <a:t> </a:t>
            </a:r>
            <a:r>
              <a:rPr lang="en-US" dirty="0" err="1" smtClean="0"/>
              <a:t>seri</a:t>
            </a:r>
            <a:r>
              <a:rPr lang="en-US" dirty="0" smtClean="0"/>
              <a:t> </a:t>
            </a:r>
            <a:r>
              <a:rPr lang="en-US" dirty="0" err="1" smtClean="0"/>
              <a:t>ve</a:t>
            </a:r>
            <a:r>
              <a:rPr lang="en-US" dirty="0" smtClean="0"/>
              <a:t> </a:t>
            </a:r>
            <a:r>
              <a:rPr lang="en-US" dirty="0" err="1" smtClean="0"/>
              <a:t>sıra</a:t>
            </a:r>
            <a:r>
              <a:rPr lang="en-US" dirty="0" smtClean="0"/>
              <a:t> </a:t>
            </a:r>
            <a:r>
              <a:rPr lang="en-US" dirty="0" err="1" smtClean="0"/>
              <a:t>numaraları</a:t>
            </a:r>
            <a:r>
              <a:rPr lang="en-US" dirty="0" smtClean="0"/>
              <a:t>, </a:t>
            </a:r>
            <a:r>
              <a:rPr lang="en-US" dirty="0" err="1" smtClean="0"/>
              <a:t>bu</a:t>
            </a:r>
            <a:r>
              <a:rPr lang="en-US" dirty="0" smtClean="0"/>
              <a:t> </a:t>
            </a:r>
            <a:r>
              <a:rPr lang="en-US" dirty="0" err="1" smtClean="0"/>
              <a:t>belgeleri</a:t>
            </a:r>
            <a:r>
              <a:rPr lang="en-US" dirty="0" smtClean="0"/>
              <a:t> </a:t>
            </a:r>
            <a:r>
              <a:rPr lang="en-US" dirty="0" err="1" smtClean="0"/>
              <a:t>alan</a:t>
            </a:r>
            <a:r>
              <a:rPr lang="en-US" dirty="0" smtClean="0"/>
              <a:t> </a:t>
            </a:r>
            <a:r>
              <a:rPr lang="en-US" dirty="0" err="1" smtClean="0"/>
              <a:t>ve</a:t>
            </a:r>
            <a:r>
              <a:rPr lang="en-US" dirty="0" smtClean="0"/>
              <a:t> </a:t>
            </a:r>
            <a:r>
              <a:rPr lang="en-US" dirty="0" err="1" smtClean="0"/>
              <a:t>iade</a:t>
            </a:r>
            <a:r>
              <a:rPr lang="en-US" dirty="0" smtClean="0"/>
              <a:t> </a:t>
            </a:r>
            <a:r>
              <a:rPr lang="en-US" dirty="0" err="1" smtClean="0"/>
              <a:t>edelerin</a:t>
            </a:r>
            <a:r>
              <a:rPr lang="en-US" dirty="0" smtClean="0"/>
              <a:t> </a:t>
            </a:r>
            <a:r>
              <a:rPr lang="en-US" dirty="0" err="1" smtClean="0"/>
              <a:t>adı</a:t>
            </a:r>
            <a:r>
              <a:rPr lang="en-US" dirty="0" smtClean="0"/>
              <a:t>, </a:t>
            </a:r>
            <a:r>
              <a:rPr lang="en-US" dirty="0" err="1" smtClean="0"/>
              <a:t>soyadı</a:t>
            </a:r>
            <a:r>
              <a:rPr lang="en-US" dirty="0" smtClean="0"/>
              <a:t> </a:t>
            </a:r>
            <a:r>
              <a:rPr lang="en-US" dirty="0" err="1" smtClean="0"/>
              <a:t>ve</a:t>
            </a:r>
            <a:r>
              <a:rPr lang="en-US" dirty="0" smtClean="0"/>
              <a:t> </a:t>
            </a:r>
            <a:r>
              <a:rPr lang="en-US" dirty="0" err="1" smtClean="0"/>
              <a:t>imzaları</a:t>
            </a:r>
            <a:r>
              <a:rPr lang="en-US" dirty="0" smtClean="0"/>
              <a:t> </a:t>
            </a:r>
            <a:r>
              <a:rPr lang="en-US" dirty="0" err="1" smtClean="0"/>
              <a:t>ile</a:t>
            </a:r>
            <a:r>
              <a:rPr lang="en-US" dirty="0" smtClean="0"/>
              <a:t> </a:t>
            </a:r>
            <a:r>
              <a:rPr lang="en-US" dirty="0" err="1" smtClean="0"/>
              <a:t>aldıkları</a:t>
            </a:r>
            <a:r>
              <a:rPr lang="en-US" dirty="0" smtClean="0"/>
              <a:t> </a:t>
            </a:r>
            <a:r>
              <a:rPr lang="en-US" dirty="0" err="1" smtClean="0"/>
              <a:t>ve</a:t>
            </a:r>
            <a:r>
              <a:rPr lang="en-US" dirty="0" smtClean="0"/>
              <a:t> </a:t>
            </a:r>
            <a:r>
              <a:rPr lang="en-US" dirty="0" err="1" smtClean="0"/>
              <a:t>iade</a:t>
            </a:r>
            <a:r>
              <a:rPr lang="en-US" dirty="0" smtClean="0"/>
              <a:t> </a:t>
            </a:r>
            <a:r>
              <a:rPr lang="en-US" dirty="0" err="1" smtClean="0"/>
              <a:t>ettikleri</a:t>
            </a:r>
            <a:r>
              <a:rPr lang="en-US" dirty="0" smtClean="0"/>
              <a:t> </a:t>
            </a:r>
            <a:r>
              <a:rPr lang="en-US" dirty="0" err="1" smtClean="0"/>
              <a:t>tarihler</a:t>
            </a:r>
            <a:r>
              <a:rPr lang="en-US" dirty="0" smtClean="0"/>
              <a:t> </a:t>
            </a:r>
            <a:r>
              <a:rPr lang="en-US" dirty="0" err="1" smtClean="0"/>
              <a:t>bu</a:t>
            </a:r>
            <a:r>
              <a:rPr lang="en-US" dirty="0" smtClean="0"/>
              <a:t> </a:t>
            </a:r>
            <a:r>
              <a:rPr lang="en-US" dirty="0" err="1" smtClean="0"/>
              <a:t>deftere</a:t>
            </a:r>
            <a:r>
              <a:rPr lang="en-US" dirty="0" smtClean="0"/>
              <a:t> </a:t>
            </a:r>
            <a:r>
              <a:rPr lang="en-US" dirty="0" err="1" smtClean="0"/>
              <a:t>işlenir</a:t>
            </a:r>
            <a:r>
              <a:rPr lang="en-US" dirty="0" smtClean="0"/>
              <a:t>.</a:t>
            </a:r>
            <a:endParaRPr lang="tr-TR" sz="3600" dirty="0" smtClean="0"/>
          </a:p>
          <a:p>
            <a:endParaRPr lang="tr-TR" dirty="0" smtClean="0"/>
          </a:p>
          <a:p>
            <a:endParaRPr lang="tr-TR" dirty="0"/>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i="1" dirty="0" smtClean="0"/>
              <a:t>BİLANÇO ESASI</a:t>
            </a:r>
            <a:endParaRPr lang="tr-TR" sz="2800" b="1" i="1" dirty="0"/>
          </a:p>
        </p:txBody>
      </p:sp>
      <p:sp>
        <p:nvSpPr>
          <p:cNvPr id="3" name="2 İçerik Yer Tutucusu"/>
          <p:cNvSpPr>
            <a:spLocks noGrp="1"/>
          </p:cNvSpPr>
          <p:nvPr>
            <p:ph idx="1"/>
          </p:nvPr>
        </p:nvSpPr>
        <p:spPr/>
        <p:txBody>
          <a:bodyPr>
            <a:normAutofit lnSpcReduction="10000"/>
          </a:bodyPr>
          <a:lstStyle/>
          <a:p>
            <a:r>
              <a:rPr lang="en-US" sz="800" dirty="0" smtClean="0"/>
              <a:t> </a:t>
            </a:r>
            <a:r>
              <a:rPr lang="en-US" b="1" dirty="0" err="1" smtClean="0"/>
              <a:t>Bilanço</a:t>
            </a:r>
            <a:r>
              <a:rPr lang="en-US" b="1" dirty="0" smtClean="0"/>
              <a:t> </a:t>
            </a:r>
            <a:r>
              <a:rPr lang="en-US" b="1" dirty="0" err="1" smtClean="0"/>
              <a:t>hesabı</a:t>
            </a:r>
            <a:r>
              <a:rPr lang="en-US" b="1" dirty="0" smtClean="0"/>
              <a:t> </a:t>
            </a:r>
            <a:r>
              <a:rPr lang="en-US" dirty="0" err="1" smtClean="0"/>
              <a:t>esasında</a:t>
            </a:r>
            <a:r>
              <a:rPr lang="en-US" dirty="0" smtClean="0"/>
              <a:t> </a:t>
            </a:r>
            <a:r>
              <a:rPr lang="en-US" dirty="0" err="1" smtClean="0"/>
              <a:t>tutulacak</a:t>
            </a:r>
            <a:r>
              <a:rPr lang="en-US" dirty="0" smtClean="0"/>
              <a:t> </a:t>
            </a:r>
            <a:r>
              <a:rPr lang="en-US" dirty="0" err="1" smtClean="0"/>
              <a:t>defterler</a:t>
            </a:r>
            <a:r>
              <a:rPr lang="en-US" dirty="0" smtClean="0"/>
              <a:t>:</a:t>
            </a:r>
            <a:endParaRPr lang="tr-TR" sz="4000" dirty="0" smtClean="0"/>
          </a:p>
          <a:p>
            <a:r>
              <a:rPr lang="en-US" dirty="0" smtClean="0"/>
              <a:t> </a:t>
            </a:r>
            <a:endParaRPr lang="tr-TR" dirty="0" smtClean="0"/>
          </a:p>
          <a:p>
            <a:pPr lvl="1" algn="ctr"/>
            <a:r>
              <a:rPr lang="en-US" dirty="0" err="1" smtClean="0"/>
              <a:t>Karar</a:t>
            </a:r>
            <a:r>
              <a:rPr lang="en-US" dirty="0" smtClean="0"/>
              <a:t> </a:t>
            </a:r>
            <a:r>
              <a:rPr lang="en-US" dirty="0" err="1" smtClean="0"/>
              <a:t>Defteri</a:t>
            </a:r>
            <a:r>
              <a:rPr lang="en-US" dirty="0" smtClean="0"/>
              <a:t>, </a:t>
            </a:r>
            <a:r>
              <a:rPr lang="en-US" dirty="0" err="1" smtClean="0"/>
              <a:t>Üye</a:t>
            </a:r>
            <a:r>
              <a:rPr lang="en-US" dirty="0" smtClean="0"/>
              <a:t> </a:t>
            </a:r>
            <a:r>
              <a:rPr lang="en-US" dirty="0" err="1" smtClean="0"/>
              <a:t>Kayıt</a:t>
            </a:r>
            <a:r>
              <a:rPr lang="en-US" dirty="0" smtClean="0"/>
              <a:t> </a:t>
            </a:r>
            <a:r>
              <a:rPr lang="en-US" dirty="0" err="1" smtClean="0"/>
              <a:t>Defteri</a:t>
            </a:r>
            <a:r>
              <a:rPr lang="en-US" dirty="0" smtClean="0"/>
              <a:t>, </a:t>
            </a:r>
            <a:r>
              <a:rPr lang="en-US" dirty="0" err="1" smtClean="0"/>
              <a:t>Evrak</a:t>
            </a:r>
            <a:r>
              <a:rPr lang="en-US" dirty="0" smtClean="0"/>
              <a:t> </a:t>
            </a:r>
            <a:r>
              <a:rPr lang="en-US" dirty="0" err="1" smtClean="0"/>
              <a:t>Kayıt</a:t>
            </a:r>
            <a:r>
              <a:rPr lang="en-US" dirty="0" smtClean="0"/>
              <a:t> </a:t>
            </a:r>
            <a:r>
              <a:rPr lang="en-US" dirty="0" err="1" smtClean="0"/>
              <a:t>Defteri</a:t>
            </a:r>
            <a:r>
              <a:rPr lang="en-US" dirty="0" smtClean="0"/>
              <a:t> </a:t>
            </a:r>
            <a:r>
              <a:rPr lang="en-US" dirty="0" err="1" smtClean="0"/>
              <a:t>ve</a:t>
            </a:r>
            <a:r>
              <a:rPr lang="en-US" dirty="0" smtClean="0"/>
              <a:t> </a:t>
            </a:r>
            <a:r>
              <a:rPr lang="en-US" dirty="0" err="1" smtClean="0"/>
              <a:t>Alındı</a:t>
            </a:r>
            <a:r>
              <a:rPr lang="en-US" dirty="0" smtClean="0"/>
              <a:t> </a:t>
            </a:r>
            <a:r>
              <a:rPr lang="en-US" dirty="0" err="1" smtClean="0"/>
              <a:t>Belgesi</a:t>
            </a:r>
            <a:r>
              <a:rPr lang="en-US" dirty="0" smtClean="0"/>
              <a:t> </a:t>
            </a:r>
            <a:r>
              <a:rPr lang="en-US" dirty="0" err="1" smtClean="0"/>
              <a:t>Kayıt</a:t>
            </a:r>
            <a:r>
              <a:rPr lang="en-US" dirty="0" smtClean="0"/>
              <a:t> </a:t>
            </a:r>
            <a:r>
              <a:rPr lang="en-US" dirty="0" err="1" smtClean="0"/>
              <a:t>Defteri’ne</a:t>
            </a:r>
            <a:r>
              <a:rPr lang="en-US" dirty="0" smtClean="0"/>
              <a:t> </a:t>
            </a:r>
            <a:r>
              <a:rPr lang="en-US" dirty="0" err="1" smtClean="0"/>
              <a:t>ek</a:t>
            </a:r>
            <a:r>
              <a:rPr lang="en-US" dirty="0" smtClean="0"/>
              <a:t> </a:t>
            </a:r>
            <a:r>
              <a:rPr lang="en-US" dirty="0" err="1" smtClean="0"/>
              <a:t>olarak</a:t>
            </a:r>
            <a:r>
              <a:rPr lang="en-US" dirty="0" smtClean="0"/>
              <a:t> </a:t>
            </a:r>
            <a:r>
              <a:rPr lang="en-US" dirty="0" err="1" smtClean="0"/>
              <a:t>Yevmiye</a:t>
            </a:r>
            <a:r>
              <a:rPr lang="en-US" dirty="0" smtClean="0"/>
              <a:t> </a:t>
            </a:r>
            <a:r>
              <a:rPr lang="en-US" dirty="0" err="1" smtClean="0"/>
              <a:t>Defteri</a:t>
            </a:r>
            <a:r>
              <a:rPr lang="en-US" dirty="0" smtClean="0"/>
              <a:t>, </a:t>
            </a:r>
            <a:r>
              <a:rPr lang="en-US" dirty="0" err="1" smtClean="0"/>
              <a:t>Büyük</a:t>
            </a:r>
            <a:r>
              <a:rPr lang="en-US" dirty="0" smtClean="0"/>
              <a:t> Defter </a:t>
            </a:r>
            <a:r>
              <a:rPr lang="en-US" dirty="0" err="1" smtClean="0"/>
              <a:t>ve</a:t>
            </a:r>
            <a:r>
              <a:rPr lang="en-US" dirty="0" smtClean="0"/>
              <a:t> </a:t>
            </a:r>
            <a:r>
              <a:rPr lang="en-US" dirty="0" err="1" smtClean="0"/>
              <a:t>Envanter</a:t>
            </a:r>
            <a:r>
              <a:rPr lang="en-US" dirty="0" smtClean="0"/>
              <a:t> </a:t>
            </a:r>
            <a:r>
              <a:rPr lang="en-US" dirty="0" err="1" smtClean="0"/>
              <a:t>Defteri</a:t>
            </a:r>
            <a:r>
              <a:rPr lang="en-US" dirty="0" smtClean="0"/>
              <a:t> </a:t>
            </a:r>
            <a:r>
              <a:rPr lang="en-US" dirty="0" err="1" smtClean="0"/>
              <a:t>tutmaları</a:t>
            </a:r>
            <a:r>
              <a:rPr lang="en-US" dirty="0" smtClean="0"/>
              <a:t> </a:t>
            </a:r>
            <a:r>
              <a:rPr lang="en-US" dirty="0" err="1" smtClean="0"/>
              <a:t>gerekir</a:t>
            </a:r>
            <a:r>
              <a:rPr lang="en-US" dirty="0" smtClean="0"/>
              <a:t>.</a:t>
            </a:r>
            <a:endParaRPr lang="tr-TR" sz="3600" dirty="0" smtClean="0"/>
          </a:p>
          <a:p>
            <a:pPr algn="ctr"/>
            <a:r>
              <a:rPr lang="en-US" sz="800" dirty="0" smtClean="0"/>
              <a:t> </a:t>
            </a:r>
            <a:endParaRPr lang="tr-TR" dirty="0" smtClean="0"/>
          </a:p>
          <a:p>
            <a:pPr algn="ctr"/>
            <a:r>
              <a:rPr lang="en-US" dirty="0" err="1" smtClean="0"/>
              <a:t>Ticari</a:t>
            </a:r>
            <a:r>
              <a:rPr lang="en-US" dirty="0" smtClean="0"/>
              <a:t> </a:t>
            </a:r>
            <a:r>
              <a:rPr lang="en-US" dirty="0" err="1" smtClean="0"/>
              <a:t>işletmesi</a:t>
            </a:r>
            <a:r>
              <a:rPr lang="en-US" dirty="0" smtClean="0"/>
              <a:t> </a:t>
            </a:r>
            <a:r>
              <a:rPr lang="en-US" dirty="0" err="1" smtClean="0"/>
              <a:t>bulunan</a:t>
            </a:r>
            <a:r>
              <a:rPr lang="en-US" dirty="0" smtClean="0"/>
              <a:t> </a:t>
            </a:r>
            <a:r>
              <a:rPr lang="en-US" dirty="0" err="1" smtClean="0"/>
              <a:t>dernekler</a:t>
            </a:r>
            <a:r>
              <a:rPr lang="en-US" dirty="0" smtClean="0"/>
              <a:t>, </a:t>
            </a:r>
            <a:r>
              <a:rPr lang="en-US" dirty="0" err="1" smtClean="0"/>
              <a:t>ticari</a:t>
            </a:r>
            <a:r>
              <a:rPr lang="en-US" dirty="0" smtClean="0"/>
              <a:t> </a:t>
            </a:r>
            <a:r>
              <a:rPr lang="en-US" dirty="0" err="1" smtClean="0"/>
              <a:t>işletmeleri</a:t>
            </a:r>
            <a:r>
              <a:rPr lang="en-US" dirty="0" smtClean="0"/>
              <a:t> </a:t>
            </a:r>
            <a:r>
              <a:rPr lang="en-US" dirty="0" err="1" smtClean="0"/>
              <a:t>için</a:t>
            </a:r>
            <a:r>
              <a:rPr lang="en-US" dirty="0" smtClean="0"/>
              <a:t>, </a:t>
            </a:r>
            <a:r>
              <a:rPr lang="en-US" dirty="0" err="1" smtClean="0"/>
              <a:t>ayrıca</a:t>
            </a:r>
            <a:r>
              <a:rPr lang="en-US" dirty="0" smtClean="0"/>
              <a:t> </a:t>
            </a:r>
            <a:r>
              <a:rPr lang="en-US" dirty="0" err="1" smtClean="0"/>
              <a:t>Vergi</a:t>
            </a:r>
            <a:r>
              <a:rPr lang="en-US" dirty="0" smtClean="0"/>
              <a:t> </a:t>
            </a:r>
            <a:r>
              <a:rPr lang="en-US" dirty="0" err="1" smtClean="0"/>
              <a:t>Usul</a:t>
            </a:r>
            <a:r>
              <a:rPr lang="en-US" dirty="0" smtClean="0"/>
              <a:t> </a:t>
            </a:r>
            <a:r>
              <a:rPr lang="en-US" dirty="0" err="1" smtClean="0"/>
              <a:t>Kanunu</a:t>
            </a:r>
            <a:r>
              <a:rPr lang="en-US" dirty="0" smtClean="0"/>
              <a:t> </a:t>
            </a:r>
            <a:r>
              <a:rPr lang="en-US" dirty="0" err="1" smtClean="0"/>
              <a:t>hükümlerine</a:t>
            </a:r>
            <a:r>
              <a:rPr lang="en-US" dirty="0" smtClean="0"/>
              <a:t> </a:t>
            </a:r>
            <a:r>
              <a:rPr lang="en-US" dirty="0" err="1" smtClean="0"/>
              <a:t>göre</a:t>
            </a:r>
            <a:r>
              <a:rPr lang="en-US" dirty="0" smtClean="0"/>
              <a:t> defter </a:t>
            </a:r>
            <a:r>
              <a:rPr lang="en-US" dirty="0" err="1" smtClean="0"/>
              <a:t>tutarlar</a:t>
            </a:r>
            <a:r>
              <a:rPr lang="en-US" dirty="0" smtClean="0"/>
              <a:t>.</a:t>
            </a:r>
            <a:endParaRPr lang="tr-TR" dirty="0" smtClean="0"/>
          </a:p>
          <a:p>
            <a:endParaRPr lang="tr-TR" dirty="0"/>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DERBIS </a:t>
            </a:r>
            <a:br>
              <a:rPr lang="tr-TR" dirty="0" smtClean="0"/>
            </a:br>
            <a:r>
              <a:rPr lang="tr-TR" dirty="0" smtClean="0"/>
              <a:t>( Dernekler Bilgi Sistemi ) </a:t>
            </a:r>
            <a:endParaRPr lang="tr-TR" dirty="0"/>
          </a:p>
        </p:txBody>
      </p:sp>
      <p:sp>
        <p:nvSpPr>
          <p:cNvPr id="3" name="2 İçerik Yer Tutucusu"/>
          <p:cNvSpPr>
            <a:spLocks noGrp="1"/>
          </p:cNvSpPr>
          <p:nvPr>
            <p:ph idx="1"/>
          </p:nvPr>
        </p:nvSpPr>
        <p:spPr>
          <a:xfrm>
            <a:off x="714348" y="2490135"/>
            <a:ext cx="7786741" cy="3444997"/>
          </a:xfrm>
        </p:spPr>
        <p:txBody>
          <a:bodyPr>
            <a:normAutofit fontScale="55000" lnSpcReduction="20000"/>
          </a:bodyPr>
          <a:lstStyle/>
          <a:p>
            <a:pPr algn="just"/>
            <a:r>
              <a:rPr lang="en-US" b="1" dirty="0" smtClean="0"/>
              <a:t>DERBİS NEDİR, NASIL KULLANILIR?</a:t>
            </a:r>
            <a:endParaRPr lang="tr-TR" b="1" dirty="0" smtClean="0"/>
          </a:p>
          <a:p>
            <a:pPr algn="just"/>
            <a:r>
              <a:rPr lang="en-US" sz="2500" dirty="0" err="1" smtClean="0"/>
              <a:t>Dernekler</a:t>
            </a:r>
            <a:r>
              <a:rPr lang="en-US" sz="2500" dirty="0" smtClean="0"/>
              <a:t> </a:t>
            </a:r>
            <a:r>
              <a:rPr lang="en-US" sz="2500" dirty="0" err="1" smtClean="0"/>
              <a:t>Bilgi</a:t>
            </a:r>
            <a:r>
              <a:rPr lang="en-US" sz="2500" dirty="0" smtClean="0"/>
              <a:t> </a:t>
            </a:r>
            <a:r>
              <a:rPr lang="en-US" sz="2500" dirty="0" err="1" smtClean="0"/>
              <a:t>Sistemi</a:t>
            </a:r>
            <a:r>
              <a:rPr lang="en-US" sz="2500" dirty="0" smtClean="0"/>
              <a:t> (DERBİS), </a:t>
            </a:r>
            <a:r>
              <a:rPr lang="en-US" sz="2500" dirty="0" err="1" smtClean="0"/>
              <a:t>derneklerin</a:t>
            </a:r>
            <a:r>
              <a:rPr lang="en-US" sz="2500" dirty="0" smtClean="0"/>
              <a:t> </a:t>
            </a:r>
            <a:r>
              <a:rPr lang="en-US" sz="2500" dirty="0" err="1" smtClean="0"/>
              <a:t>vermekle</a:t>
            </a:r>
            <a:r>
              <a:rPr lang="en-US" sz="2500" dirty="0" smtClean="0"/>
              <a:t> </a:t>
            </a:r>
            <a:r>
              <a:rPr lang="en-US" sz="2500" dirty="0" err="1" smtClean="0"/>
              <a:t>yükümlü</a:t>
            </a:r>
            <a:r>
              <a:rPr lang="en-US" sz="2500" dirty="0" smtClean="0"/>
              <a:t> </a:t>
            </a:r>
            <a:r>
              <a:rPr lang="en-US" sz="2500" dirty="0" err="1" smtClean="0"/>
              <a:t>oldukları</a:t>
            </a:r>
            <a:r>
              <a:rPr lang="en-US" sz="2500" dirty="0" smtClean="0"/>
              <a:t> her </a:t>
            </a:r>
            <a:r>
              <a:rPr lang="en-US" sz="2500" dirty="0" err="1" smtClean="0"/>
              <a:t>türlü</a:t>
            </a:r>
            <a:r>
              <a:rPr lang="en-US" sz="2500" dirty="0" smtClean="0"/>
              <a:t> </a:t>
            </a:r>
            <a:r>
              <a:rPr lang="en-US" sz="2500" dirty="0" err="1" smtClean="0"/>
              <a:t>bildirim</a:t>
            </a:r>
            <a:r>
              <a:rPr lang="en-US" sz="2500" dirty="0" smtClean="0"/>
              <a:t> </a:t>
            </a:r>
            <a:r>
              <a:rPr lang="en-US" sz="2500" dirty="0" err="1" smtClean="0"/>
              <a:t>ile</a:t>
            </a:r>
            <a:r>
              <a:rPr lang="en-US" sz="2500" dirty="0" smtClean="0"/>
              <a:t> </a:t>
            </a:r>
            <a:r>
              <a:rPr lang="en-US" sz="2500" dirty="0" err="1" smtClean="0"/>
              <a:t>beyanname</a:t>
            </a:r>
            <a:r>
              <a:rPr lang="en-US" sz="2500" dirty="0" smtClean="0"/>
              <a:t> </a:t>
            </a:r>
            <a:r>
              <a:rPr lang="en-US" sz="2500" dirty="0" err="1" smtClean="0"/>
              <a:t>bildirimlerinin</a:t>
            </a:r>
            <a:r>
              <a:rPr lang="en-US" sz="2500" dirty="0" smtClean="0"/>
              <a:t> </a:t>
            </a:r>
            <a:r>
              <a:rPr lang="en-US" sz="2500" dirty="0" err="1" smtClean="0"/>
              <a:t>elektronik</a:t>
            </a:r>
            <a:r>
              <a:rPr lang="en-US" sz="2500" dirty="0" smtClean="0"/>
              <a:t> </a:t>
            </a:r>
            <a:r>
              <a:rPr lang="en-US" sz="2500" dirty="0" err="1" smtClean="0"/>
              <a:t>ortamda</a:t>
            </a:r>
            <a:r>
              <a:rPr lang="en-US" sz="2500" dirty="0" smtClean="0"/>
              <a:t> </a:t>
            </a:r>
            <a:r>
              <a:rPr lang="en-US" sz="2500" dirty="0" err="1" smtClean="0"/>
              <a:t>yapılması</a:t>
            </a:r>
            <a:r>
              <a:rPr lang="en-US" sz="2500" dirty="0" smtClean="0"/>
              <a:t>, </a:t>
            </a:r>
            <a:r>
              <a:rPr lang="en-US" sz="2500" dirty="0" err="1" smtClean="0"/>
              <a:t>bürokratik</a:t>
            </a:r>
            <a:r>
              <a:rPr lang="en-US" sz="2500" dirty="0" smtClean="0"/>
              <a:t> </a:t>
            </a:r>
            <a:r>
              <a:rPr lang="en-US" sz="2500" dirty="0" err="1" smtClean="0"/>
              <a:t>işlemlerin</a:t>
            </a:r>
            <a:r>
              <a:rPr lang="en-US" sz="2500" dirty="0" smtClean="0"/>
              <a:t> </a:t>
            </a:r>
            <a:r>
              <a:rPr lang="en-US" sz="2500" dirty="0" err="1" smtClean="0"/>
              <a:t>azaltılması</a:t>
            </a:r>
            <a:r>
              <a:rPr lang="en-US" sz="2500" dirty="0" smtClean="0"/>
              <a:t> </a:t>
            </a:r>
            <a:r>
              <a:rPr lang="en-US" sz="2500" dirty="0" err="1" smtClean="0"/>
              <a:t>ve</a:t>
            </a:r>
            <a:r>
              <a:rPr lang="en-US" sz="2500" dirty="0" smtClean="0"/>
              <a:t> </a:t>
            </a:r>
            <a:r>
              <a:rPr lang="en-US" sz="2500" dirty="0" err="1" smtClean="0"/>
              <a:t>istatistiki</a:t>
            </a:r>
            <a:r>
              <a:rPr lang="en-US" sz="2500" dirty="0" smtClean="0"/>
              <a:t> </a:t>
            </a:r>
            <a:r>
              <a:rPr lang="en-US" sz="2500" dirty="0" err="1" smtClean="0"/>
              <a:t>bilgilerin</a:t>
            </a:r>
            <a:r>
              <a:rPr lang="en-US" sz="2500" dirty="0" smtClean="0"/>
              <a:t> </a:t>
            </a:r>
            <a:r>
              <a:rPr lang="en-US" sz="2500" dirty="0" err="1" smtClean="0"/>
              <a:t>kısa</a:t>
            </a:r>
            <a:r>
              <a:rPr lang="en-US" sz="2500" dirty="0" smtClean="0"/>
              <a:t> </a:t>
            </a:r>
            <a:r>
              <a:rPr lang="en-US" sz="2500" dirty="0" err="1" smtClean="0"/>
              <a:t>sürede</a:t>
            </a:r>
            <a:r>
              <a:rPr lang="en-US" sz="2500" dirty="0" smtClean="0"/>
              <a:t> </a:t>
            </a:r>
            <a:r>
              <a:rPr lang="en-US" sz="2500" dirty="0" err="1" smtClean="0"/>
              <a:t>sorgulanarak</a:t>
            </a:r>
            <a:r>
              <a:rPr lang="en-US" sz="2500" dirty="0" smtClean="0"/>
              <a:t> </a:t>
            </a:r>
            <a:r>
              <a:rPr lang="en-US" sz="2500" dirty="0" err="1" smtClean="0"/>
              <a:t>raporlanması</a:t>
            </a:r>
            <a:r>
              <a:rPr lang="en-US" sz="2500" dirty="0" smtClean="0"/>
              <a:t> </a:t>
            </a:r>
            <a:r>
              <a:rPr lang="en-US" sz="2500" dirty="0" err="1" smtClean="0"/>
              <a:t>amacıyla</a:t>
            </a:r>
            <a:endParaRPr lang="tr-TR" sz="2500" dirty="0" smtClean="0"/>
          </a:p>
          <a:p>
            <a:pPr algn="just"/>
            <a:r>
              <a:rPr lang="en-US" sz="2500" dirty="0" err="1" smtClean="0"/>
              <a:t>Sivil</a:t>
            </a:r>
            <a:r>
              <a:rPr lang="en-US" sz="2500" dirty="0" smtClean="0"/>
              <a:t> </a:t>
            </a:r>
            <a:r>
              <a:rPr lang="en-US" sz="2500" dirty="0" err="1" smtClean="0"/>
              <a:t>Toplumla</a:t>
            </a:r>
            <a:r>
              <a:rPr lang="en-US" sz="2500" dirty="0" smtClean="0"/>
              <a:t> </a:t>
            </a:r>
            <a:r>
              <a:rPr lang="en-US" sz="2500" dirty="0" err="1" smtClean="0"/>
              <a:t>İlişkiler</a:t>
            </a:r>
            <a:r>
              <a:rPr lang="en-US" sz="2500" dirty="0" smtClean="0"/>
              <a:t> </a:t>
            </a:r>
            <a:r>
              <a:rPr lang="en-US" sz="2500" dirty="0" err="1" smtClean="0"/>
              <a:t>Genel</a:t>
            </a:r>
            <a:r>
              <a:rPr lang="en-US" sz="2500" dirty="0" smtClean="0"/>
              <a:t> </a:t>
            </a:r>
            <a:r>
              <a:rPr lang="en-US" sz="2500" dirty="0" err="1" smtClean="0"/>
              <a:t>Müdürlüğü</a:t>
            </a:r>
            <a:r>
              <a:rPr lang="en-US" sz="2500" dirty="0" smtClean="0"/>
              <a:t> </a:t>
            </a:r>
            <a:r>
              <a:rPr lang="en-US" sz="2500" dirty="0" err="1" smtClean="0"/>
              <a:t>tarafından</a:t>
            </a:r>
            <a:r>
              <a:rPr lang="en-US" sz="2500" dirty="0" smtClean="0"/>
              <a:t> </a:t>
            </a:r>
            <a:r>
              <a:rPr lang="en-US" sz="2500" dirty="0" err="1" smtClean="0"/>
              <a:t>kullanılan</a:t>
            </a:r>
            <a:r>
              <a:rPr lang="en-US" sz="2500" dirty="0" smtClean="0"/>
              <a:t> </a:t>
            </a:r>
            <a:r>
              <a:rPr lang="en-US" sz="2500" dirty="0" err="1" smtClean="0"/>
              <a:t>elektronik</a:t>
            </a:r>
            <a:r>
              <a:rPr lang="en-US" sz="2500" dirty="0" smtClean="0"/>
              <a:t> </a:t>
            </a:r>
            <a:r>
              <a:rPr lang="en-US" sz="2500" dirty="0" err="1" smtClean="0"/>
              <a:t>bildirim</a:t>
            </a:r>
            <a:r>
              <a:rPr lang="en-US" sz="2500" dirty="0" smtClean="0"/>
              <a:t> </a:t>
            </a:r>
            <a:r>
              <a:rPr lang="en-US" sz="2500" dirty="0" err="1" smtClean="0"/>
              <a:t>sistemidir</a:t>
            </a:r>
            <a:r>
              <a:rPr lang="en-US" sz="2500" dirty="0" smtClean="0"/>
              <a:t>. </a:t>
            </a:r>
            <a:endParaRPr lang="tr-TR" sz="2500" dirty="0" smtClean="0"/>
          </a:p>
          <a:p>
            <a:pPr algn="just"/>
            <a:r>
              <a:rPr lang="en-US" sz="2500" dirty="0" smtClean="0"/>
              <a:t>DERBİS </a:t>
            </a:r>
            <a:r>
              <a:rPr lang="en-US" sz="2500" dirty="0" err="1" smtClean="0"/>
              <a:t>sistemini</a:t>
            </a:r>
            <a:r>
              <a:rPr lang="en-US" sz="2500" dirty="0" smtClean="0"/>
              <a:t> </a:t>
            </a:r>
            <a:r>
              <a:rPr lang="en-US" sz="2500" dirty="0" err="1" smtClean="0"/>
              <a:t>kullanabilmek</a:t>
            </a:r>
            <a:r>
              <a:rPr lang="en-US" sz="2500" dirty="0" smtClean="0"/>
              <a:t> </a:t>
            </a:r>
            <a:r>
              <a:rPr lang="en-US" sz="2500" dirty="0" err="1" smtClean="0"/>
              <a:t>için</a:t>
            </a:r>
            <a:r>
              <a:rPr lang="en-US" sz="2500" dirty="0" smtClean="0"/>
              <a:t> her </a:t>
            </a:r>
            <a:r>
              <a:rPr lang="en-US" sz="2500" dirty="0" err="1" smtClean="0"/>
              <a:t>derneğin</a:t>
            </a:r>
            <a:r>
              <a:rPr lang="en-US" sz="2500" dirty="0" smtClean="0"/>
              <a:t> </a:t>
            </a:r>
            <a:r>
              <a:rPr lang="en-US" sz="2500" dirty="0" err="1" smtClean="0"/>
              <a:t>şifre</a:t>
            </a:r>
            <a:r>
              <a:rPr lang="en-US" sz="2500" dirty="0" smtClean="0"/>
              <a:t> </a:t>
            </a:r>
            <a:r>
              <a:rPr lang="en-US" sz="2500" dirty="0" err="1" smtClean="0"/>
              <a:t>alması</a:t>
            </a:r>
            <a:r>
              <a:rPr lang="en-US" sz="2500" dirty="0" smtClean="0"/>
              <a:t> </a:t>
            </a:r>
            <a:r>
              <a:rPr lang="en-US" sz="2500" dirty="0" err="1" smtClean="0"/>
              <a:t>gerekir</a:t>
            </a:r>
            <a:r>
              <a:rPr lang="en-US" sz="2500" dirty="0" smtClean="0"/>
              <a:t>. DERBİS </a:t>
            </a:r>
            <a:r>
              <a:rPr lang="en-US" sz="2500" dirty="0" err="1" smtClean="0"/>
              <a:t>şifresi</a:t>
            </a:r>
            <a:r>
              <a:rPr lang="en-US" sz="2500" dirty="0" smtClean="0"/>
              <a:t>, </a:t>
            </a:r>
            <a:r>
              <a:rPr lang="en-US" sz="2500" dirty="0" err="1" smtClean="0"/>
              <a:t>derneğin</a:t>
            </a:r>
            <a:r>
              <a:rPr lang="en-US" sz="2500" dirty="0" smtClean="0"/>
              <a:t> </a:t>
            </a:r>
            <a:r>
              <a:rPr lang="en-US" sz="2500" dirty="0" err="1" smtClean="0"/>
              <a:t>başkanı</a:t>
            </a:r>
            <a:r>
              <a:rPr lang="en-US" sz="2500" dirty="0" smtClean="0"/>
              <a:t> </a:t>
            </a:r>
            <a:r>
              <a:rPr lang="en-US" sz="2500" dirty="0" err="1" smtClean="0"/>
              <a:t>tarafından</a:t>
            </a:r>
            <a:r>
              <a:rPr lang="en-US" sz="2500" dirty="0" smtClean="0"/>
              <a:t>, </a:t>
            </a:r>
            <a:r>
              <a:rPr lang="en-US" sz="2500" dirty="0" err="1" smtClean="0"/>
              <a:t>derneğin</a:t>
            </a:r>
            <a:r>
              <a:rPr lang="en-US" sz="2500" dirty="0" smtClean="0"/>
              <a:t> </a:t>
            </a:r>
            <a:r>
              <a:rPr lang="en-US" sz="2500" dirty="0" err="1" smtClean="0"/>
              <a:t>merkezinin</a:t>
            </a:r>
            <a:r>
              <a:rPr lang="en-US" sz="2500" dirty="0" smtClean="0"/>
              <a:t> </a:t>
            </a:r>
            <a:r>
              <a:rPr lang="en-US" sz="2500" dirty="0" err="1" smtClean="0"/>
              <a:t>bulunduğu</a:t>
            </a:r>
            <a:r>
              <a:rPr lang="en-US" sz="2500" dirty="0" smtClean="0"/>
              <a:t> </a:t>
            </a:r>
            <a:r>
              <a:rPr lang="en-US" sz="2500" dirty="0" err="1" smtClean="0"/>
              <a:t>İl</a:t>
            </a:r>
            <a:r>
              <a:rPr lang="en-US" sz="2500" dirty="0" smtClean="0"/>
              <a:t> </a:t>
            </a:r>
            <a:r>
              <a:rPr lang="en-US" sz="2500" dirty="0" err="1" smtClean="0"/>
              <a:t>Sivil</a:t>
            </a:r>
            <a:r>
              <a:rPr lang="en-US" sz="2500" dirty="0" smtClean="0"/>
              <a:t> </a:t>
            </a:r>
            <a:r>
              <a:rPr lang="en-US" sz="2500" dirty="0" err="1" smtClean="0"/>
              <a:t>Toplumla</a:t>
            </a:r>
            <a:r>
              <a:rPr lang="en-US" sz="2500" dirty="0" smtClean="0"/>
              <a:t> </a:t>
            </a:r>
            <a:r>
              <a:rPr lang="en-US" sz="2500" dirty="0" err="1" smtClean="0"/>
              <a:t>İlişkiler</a:t>
            </a:r>
            <a:r>
              <a:rPr lang="en-US" sz="2500" dirty="0" smtClean="0"/>
              <a:t> </a:t>
            </a:r>
            <a:r>
              <a:rPr lang="en-US" sz="2500" dirty="0" err="1" smtClean="0"/>
              <a:t>Müdürlüğünden</a:t>
            </a:r>
            <a:r>
              <a:rPr lang="en-US" sz="2500" dirty="0" smtClean="0"/>
              <a:t> </a:t>
            </a:r>
            <a:r>
              <a:rPr lang="en-US" sz="2500" dirty="0" err="1" smtClean="0"/>
              <a:t>alınır</a:t>
            </a:r>
            <a:r>
              <a:rPr lang="en-US" sz="2500" dirty="0" smtClean="0"/>
              <a:t>.</a:t>
            </a:r>
            <a:endParaRPr lang="tr-TR" sz="2500" dirty="0" smtClean="0"/>
          </a:p>
          <a:p>
            <a:pPr algn="just"/>
            <a:r>
              <a:rPr lang="en-US" sz="2500" dirty="0" err="1" smtClean="0"/>
              <a:t>Elektronik</a:t>
            </a:r>
            <a:r>
              <a:rPr lang="en-US" sz="2500" dirty="0" smtClean="0"/>
              <a:t> </a:t>
            </a:r>
            <a:r>
              <a:rPr lang="en-US" sz="2500" dirty="0" err="1" smtClean="0"/>
              <a:t>ortamda</a:t>
            </a:r>
            <a:r>
              <a:rPr lang="en-US" sz="2500" dirty="0" smtClean="0"/>
              <a:t> </a:t>
            </a:r>
            <a:r>
              <a:rPr lang="en-US" sz="2500" dirty="0" err="1" smtClean="0"/>
              <a:t>beyanname</a:t>
            </a:r>
            <a:r>
              <a:rPr lang="en-US" sz="2500" dirty="0" smtClean="0"/>
              <a:t> </a:t>
            </a:r>
            <a:r>
              <a:rPr lang="en-US" sz="2500" dirty="0" err="1" smtClean="0"/>
              <a:t>ve</a:t>
            </a:r>
            <a:r>
              <a:rPr lang="en-US" sz="2500" dirty="0" smtClean="0"/>
              <a:t> </a:t>
            </a:r>
            <a:r>
              <a:rPr lang="en-US" sz="2500" dirty="0" err="1" smtClean="0"/>
              <a:t>bildirimleri</a:t>
            </a:r>
            <a:r>
              <a:rPr lang="en-US" sz="2500" dirty="0" smtClean="0"/>
              <a:t> </a:t>
            </a:r>
            <a:r>
              <a:rPr lang="en-US" sz="2500" dirty="0" err="1" smtClean="0"/>
              <a:t>doldurma</a:t>
            </a:r>
            <a:r>
              <a:rPr lang="en-US" sz="2500" dirty="0" smtClean="0"/>
              <a:t> </a:t>
            </a:r>
            <a:r>
              <a:rPr lang="en-US" sz="2500" dirty="0" err="1" smtClean="0"/>
              <a:t>yetkisi</a:t>
            </a:r>
            <a:r>
              <a:rPr lang="en-US" sz="2500" dirty="0" smtClean="0"/>
              <a:t>, </a:t>
            </a:r>
            <a:r>
              <a:rPr lang="en-US" sz="2500" dirty="0" err="1" smtClean="0"/>
              <a:t>dernek</a:t>
            </a:r>
            <a:r>
              <a:rPr lang="en-US" sz="2500" dirty="0" smtClean="0"/>
              <a:t> </a:t>
            </a:r>
            <a:r>
              <a:rPr lang="en-US" sz="2500" dirty="0" err="1" smtClean="0"/>
              <a:t>başkanına</a:t>
            </a:r>
            <a:r>
              <a:rPr lang="en-US" sz="2500" dirty="0" smtClean="0"/>
              <a:t> </a:t>
            </a:r>
            <a:r>
              <a:rPr lang="en-US" sz="2500" dirty="0" err="1" smtClean="0"/>
              <a:t>dernek</a:t>
            </a:r>
            <a:r>
              <a:rPr lang="en-US" sz="2500" dirty="0" smtClean="0"/>
              <a:t> </a:t>
            </a:r>
            <a:r>
              <a:rPr lang="en-US" sz="2500" dirty="0" err="1" smtClean="0"/>
              <a:t>yönetim</a:t>
            </a:r>
            <a:r>
              <a:rPr lang="en-US" sz="2500" dirty="0" smtClean="0"/>
              <a:t> </a:t>
            </a:r>
            <a:r>
              <a:rPr lang="en-US" sz="2500" dirty="0" err="1" smtClean="0"/>
              <a:t>kurulu</a:t>
            </a:r>
            <a:r>
              <a:rPr lang="en-US" sz="2500" dirty="0" smtClean="0"/>
              <a:t> </a:t>
            </a:r>
            <a:r>
              <a:rPr lang="en-US" sz="2500" dirty="0" err="1" smtClean="0"/>
              <a:t>kararı</a:t>
            </a:r>
            <a:r>
              <a:rPr lang="en-US" sz="2500" dirty="0" smtClean="0"/>
              <a:t> </a:t>
            </a:r>
            <a:r>
              <a:rPr lang="en-US" sz="2500" dirty="0" err="1" smtClean="0"/>
              <a:t>ile</a:t>
            </a:r>
            <a:r>
              <a:rPr lang="en-US" sz="2500" dirty="0" smtClean="0"/>
              <a:t> </a:t>
            </a:r>
            <a:r>
              <a:rPr lang="en-US" sz="2500" dirty="0" err="1" smtClean="0"/>
              <a:t>verilir</a:t>
            </a:r>
            <a:r>
              <a:rPr lang="en-US" sz="2500" dirty="0" smtClean="0"/>
              <a:t>. </a:t>
            </a:r>
            <a:r>
              <a:rPr lang="en-US" sz="2500" dirty="0" err="1" smtClean="0"/>
              <a:t>Dernek</a:t>
            </a:r>
            <a:r>
              <a:rPr lang="en-US" sz="2500" dirty="0" smtClean="0"/>
              <a:t> </a:t>
            </a:r>
            <a:r>
              <a:rPr lang="en-US" sz="2500" dirty="0" err="1" smtClean="0"/>
              <a:t>başkanı</a:t>
            </a:r>
            <a:r>
              <a:rPr lang="en-US" sz="2500" dirty="0" smtClean="0"/>
              <a:t>, </a:t>
            </a:r>
            <a:r>
              <a:rPr lang="en-US" sz="2500" dirty="0" err="1" smtClean="0"/>
              <a:t>derneğin</a:t>
            </a:r>
            <a:r>
              <a:rPr lang="en-US" sz="2500" dirty="0" smtClean="0"/>
              <a:t> </a:t>
            </a:r>
            <a:r>
              <a:rPr lang="en-US" sz="2500" dirty="0" err="1" smtClean="0"/>
              <a:t>merkezinin</a:t>
            </a:r>
            <a:r>
              <a:rPr lang="en-US" sz="2500" dirty="0" smtClean="0"/>
              <a:t> </a:t>
            </a:r>
            <a:r>
              <a:rPr lang="en-US" sz="2500" dirty="0" err="1" smtClean="0"/>
              <a:t>bulunduğu</a:t>
            </a:r>
            <a:r>
              <a:rPr lang="en-US" sz="2500" dirty="0" smtClean="0"/>
              <a:t> </a:t>
            </a:r>
            <a:r>
              <a:rPr lang="en-US" sz="2500" dirty="0" err="1" smtClean="0"/>
              <a:t>yerin</a:t>
            </a:r>
            <a:r>
              <a:rPr lang="en-US" sz="2500" dirty="0" smtClean="0"/>
              <a:t> </a:t>
            </a:r>
            <a:r>
              <a:rPr lang="en-US" sz="2500" dirty="0" err="1" smtClean="0"/>
              <a:t>valiliğine</a:t>
            </a:r>
            <a:r>
              <a:rPr lang="en-US" sz="2500" dirty="0" smtClean="0"/>
              <a:t>, </a:t>
            </a:r>
            <a:r>
              <a:rPr lang="en-US" sz="2500" dirty="0" err="1" smtClean="0"/>
              <a:t>dernek</a:t>
            </a:r>
            <a:r>
              <a:rPr lang="en-US" sz="2500" dirty="0" smtClean="0"/>
              <a:t> </a:t>
            </a:r>
            <a:r>
              <a:rPr lang="en-US" sz="2500" dirty="0" err="1" smtClean="0"/>
              <a:t>karar</a:t>
            </a:r>
            <a:r>
              <a:rPr lang="en-US" sz="2500" dirty="0" smtClean="0"/>
              <a:t> </a:t>
            </a:r>
            <a:r>
              <a:rPr lang="en-US" sz="2500" dirty="0" err="1" smtClean="0"/>
              <a:t>defteri</a:t>
            </a:r>
            <a:r>
              <a:rPr lang="en-US" sz="2500" dirty="0" smtClean="0"/>
              <a:t> </a:t>
            </a:r>
            <a:r>
              <a:rPr lang="en-US" sz="2500" dirty="0" err="1" smtClean="0"/>
              <a:t>ve</a:t>
            </a:r>
            <a:r>
              <a:rPr lang="en-US" sz="2500" dirty="0" smtClean="0"/>
              <a:t> </a:t>
            </a:r>
            <a:r>
              <a:rPr lang="en-US" sz="2500" dirty="0" err="1" smtClean="0"/>
              <a:t>konuya</a:t>
            </a:r>
            <a:r>
              <a:rPr lang="en-US" sz="2500" dirty="0" smtClean="0"/>
              <a:t> </a:t>
            </a:r>
            <a:r>
              <a:rPr lang="en-US" sz="2500" dirty="0" err="1" smtClean="0"/>
              <a:t>ilişkin</a:t>
            </a:r>
            <a:r>
              <a:rPr lang="en-US" sz="2500" dirty="0" smtClean="0"/>
              <a:t> </a:t>
            </a:r>
            <a:r>
              <a:rPr lang="en-US" sz="2500" dirty="0" err="1" smtClean="0"/>
              <a:t>olarak</a:t>
            </a:r>
            <a:r>
              <a:rPr lang="en-US" sz="2500" dirty="0" smtClean="0"/>
              <a:t> </a:t>
            </a:r>
            <a:r>
              <a:rPr lang="en-US" sz="2500" dirty="0" err="1" smtClean="0"/>
              <a:t>alınmış</a:t>
            </a:r>
            <a:r>
              <a:rPr lang="en-US" sz="2500" dirty="0" smtClean="0"/>
              <a:t> </a:t>
            </a:r>
            <a:r>
              <a:rPr lang="en-US" sz="2500" dirty="0" err="1" smtClean="0"/>
              <a:t>yönetim</a:t>
            </a:r>
            <a:r>
              <a:rPr lang="en-US" sz="2500" dirty="0" smtClean="0"/>
              <a:t> </a:t>
            </a:r>
            <a:r>
              <a:rPr lang="en-US" sz="2500" dirty="0" err="1" smtClean="0"/>
              <a:t>kurulu</a:t>
            </a:r>
            <a:r>
              <a:rPr lang="en-US" sz="2500" dirty="0" smtClean="0"/>
              <a:t> </a:t>
            </a:r>
            <a:r>
              <a:rPr lang="en-US" sz="2500" dirty="0" err="1" smtClean="0"/>
              <a:t>kararı</a:t>
            </a:r>
            <a:r>
              <a:rPr lang="en-US" sz="2500" dirty="0" smtClean="0"/>
              <a:t> </a:t>
            </a:r>
            <a:r>
              <a:rPr lang="en-US" sz="2500" dirty="0" err="1" smtClean="0"/>
              <a:t>fotokopisi</a:t>
            </a:r>
            <a:r>
              <a:rPr lang="en-US" sz="2500" dirty="0" smtClean="0"/>
              <a:t> </a:t>
            </a:r>
            <a:r>
              <a:rPr lang="en-US" sz="2500" dirty="0" err="1" smtClean="0"/>
              <a:t>ile</a:t>
            </a:r>
            <a:r>
              <a:rPr lang="en-US" sz="2500" dirty="0" smtClean="0"/>
              <a:t> </a:t>
            </a:r>
            <a:r>
              <a:rPr lang="en-US" sz="2500" dirty="0" err="1" smtClean="0"/>
              <a:t>yazılı</a:t>
            </a:r>
            <a:r>
              <a:rPr lang="en-US" sz="2500" dirty="0" smtClean="0"/>
              <a:t> </a:t>
            </a:r>
            <a:r>
              <a:rPr lang="en-US" sz="2500" dirty="0" err="1" smtClean="0"/>
              <a:t>olarak</a:t>
            </a:r>
            <a:r>
              <a:rPr lang="en-US" sz="2500" dirty="0" smtClean="0"/>
              <a:t> </a:t>
            </a:r>
            <a:r>
              <a:rPr lang="en-US" sz="2500" dirty="0" err="1" smtClean="0"/>
              <a:t>başvurur</a:t>
            </a:r>
            <a:r>
              <a:rPr lang="en-US" sz="2500" dirty="0" smtClean="0"/>
              <a:t>.</a:t>
            </a:r>
            <a:endParaRPr lang="tr-TR" sz="2500" dirty="0" smtClean="0"/>
          </a:p>
          <a:p>
            <a:pPr algn="just"/>
            <a:r>
              <a:rPr lang="en-US" sz="2500" dirty="0" err="1" smtClean="0"/>
              <a:t>Dernek</a:t>
            </a:r>
            <a:r>
              <a:rPr lang="en-US" sz="2500" dirty="0" smtClean="0"/>
              <a:t> </a:t>
            </a:r>
            <a:r>
              <a:rPr lang="en-US" sz="2500" dirty="0" err="1" smtClean="0"/>
              <a:t>tarafından</a:t>
            </a:r>
            <a:r>
              <a:rPr lang="en-US" sz="2500" dirty="0" smtClean="0"/>
              <a:t> </a:t>
            </a:r>
            <a:r>
              <a:rPr lang="en-US" sz="2500" dirty="0" err="1" smtClean="0"/>
              <a:t>elektronik</a:t>
            </a:r>
            <a:r>
              <a:rPr lang="en-US" sz="2500" dirty="0" smtClean="0"/>
              <a:t> </a:t>
            </a:r>
            <a:r>
              <a:rPr lang="en-US" sz="2500" dirty="0" err="1" smtClean="0"/>
              <a:t>ortamda</a:t>
            </a:r>
            <a:r>
              <a:rPr lang="en-US" sz="2500" dirty="0" smtClean="0"/>
              <a:t> </a:t>
            </a:r>
            <a:r>
              <a:rPr lang="en-US" sz="2500" dirty="0" err="1" smtClean="0"/>
              <a:t>beyanname</a:t>
            </a:r>
            <a:r>
              <a:rPr lang="en-US" sz="2500" dirty="0" smtClean="0"/>
              <a:t> </a:t>
            </a:r>
            <a:r>
              <a:rPr lang="en-US" sz="2500" dirty="0" err="1" smtClean="0"/>
              <a:t>ve</a:t>
            </a:r>
            <a:r>
              <a:rPr lang="en-US" sz="2500" dirty="0" smtClean="0"/>
              <a:t> </a:t>
            </a:r>
            <a:r>
              <a:rPr lang="en-US" sz="2500" dirty="0" err="1" smtClean="0"/>
              <a:t>bildirimleri</a:t>
            </a:r>
            <a:r>
              <a:rPr lang="en-US" sz="2500" dirty="0" smtClean="0"/>
              <a:t> </a:t>
            </a:r>
            <a:r>
              <a:rPr lang="en-US" sz="2500" dirty="0" err="1" smtClean="0"/>
              <a:t>doldurma</a:t>
            </a:r>
            <a:r>
              <a:rPr lang="en-US" sz="2500" dirty="0" smtClean="0"/>
              <a:t> </a:t>
            </a:r>
            <a:r>
              <a:rPr lang="en-US" sz="2500" dirty="0" err="1" smtClean="0"/>
              <a:t>yetkisi</a:t>
            </a:r>
            <a:r>
              <a:rPr lang="en-US" sz="2500" dirty="0" smtClean="0"/>
              <a:t> </a:t>
            </a:r>
            <a:r>
              <a:rPr lang="en-US" sz="2500" dirty="0" err="1" smtClean="0"/>
              <a:t>verilen</a:t>
            </a:r>
            <a:r>
              <a:rPr lang="en-US" sz="2500" dirty="0" smtClean="0"/>
              <a:t> </a:t>
            </a:r>
            <a:r>
              <a:rPr lang="en-US" sz="2500" dirty="0" err="1" smtClean="0"/>
              <a:t>ve</a:t>
            </a:r>
            <a:r>
              <a:rPr lang="en-US" sz="2500" dirty="0" smtClean="0"/>
              <a:t> </a:t>
            </a:r>
            <a:r>
              <a:rPr lang="en-US" sz="2500" dirty="0" err="1" smtClean="0"/>
              <a:t>kapalı</a:t>
            </a:r>
            <a:r>
              <a:rPr lang="en-US" sz="2500" dirty="0" smtClean="0"/>
              <a:t> zarf </a:t>
            </a:r>
            <a:r>
              <a:rPr lang="en-US" sz="2500" dirty="0" err="1" smtClean="0"/>
              <a:t>alan</a:t>
            </a:r>
            <a:r>
              <a:rPr lang="en-US" sz="2500" dirty="0" smtClean="0"/>
              <a:t> </a:t>
            </a:r>
            <a:r>
              <a:rPr lang="en-US" sz="2500" dirty="0" err="1" smtClean="0"/>
              <a:t>dernek</a:t>
            </a:r>
            <a:r>
              <a:rPr lang="en-US" sz="2500" dirty="0" smtClean="0"/>
              <a:t> </a:t>
            </a:r>
            <a:r>
              <a:rPr lang="en-US" sz="2500" dirty="0" err="1" smtClean="0"/>
              <a:t>başkanının</a:t>
            </a:r>
            <a:r>
              <a:rPr lang="en-US" sz="2500" dirty="0" smtClean="0"/>
              <a:t> </a:t>
            </a:r>
            <a:r>
              <a:rPr lang="en-US" sz="2500" dirty="0" err="1" smtClean="0"/>
              <a:t>değişmesi</a:t>
            </a:r>
            <a:r>
              <a:rPr lang="en-US" sz="2500" dirty="0" smtClean="0"/>
              <a:t> </a:t>
            </a:r>
            <a:r>
              <a:rPr lang="en-US" sz="2500" dirty="0" err="1" smtClean="0"/>
              <a:t>halinde</a:t>
            </a:r>
            <a:r>
              <a:rPr lang="en-US" sz="2500" dirty="0" smtClean="0"/>
              <a:t>, </a:t>
            </a:r>
            <a:r>
              <a:rPr lang="en-US" sz="2500" dirty="0" err="1" smtClean="0"/>
              <a:t>değişiklik</a:t>
            </a:r>
            <a:r>
              <a:rPr lang="en-US" sz="2500" dirty="0" smtClean="0"/>
              <a:t> </a:t>
            </a:r>
            <a:r>
              <a:rPr lang="en-US" sz="2500" dirty="0" err="1" smtClean="0"/>
              <a:t>mülki</a:t>
            </a:r>
            <a:r>
              <a:rPr lang="en-US" sz="2500" dirty="0" smtClean="0"/>
              <a:t> </a:t>
            </a:r>
            <a:r>
              <a:rPr lang="en-US" sz="2500" dirty="0" err="1" smtClean="0"/>
              <a:t>idare</a:t>
            </a:r>
            <a:r>
              <a:rPr lang="en-US" sz="2500" dirty="0" smtClean="0"/>
              <a:t> </a:t>
            </a:r>
            <a:r>
              <a:rPr lang="en-US" sz="2500" dirty="0" err="1" smtClean="0"/>
              <a:t>amirliğine</a:t>
            </a:r>
            <a:r>
              <a:rPr lang="en-US" sz="2500" dirty="0" smtClean="0"/>
              <a:t> </a:t>
            </a:r>
            <a:r>
              <a:rPr lang="en-US" sz="2500" dirty="0" err="1" smtClean="0"/>
              <a:t>bildirilir</a:t>
            </a:r>
            <a:r>
              <a:rPr lang="en-US" sz="2500" dirty="0" smtClean="0"/>
              <a:t>, </a:t>
            </a:r>
            <a:r>
              <a:rPr lang="en-US" sz="2500" dirty="0" err="1" smtClean="0"/>
              <a:t>daha</a:t>
            </a:r>
            <a:r>
              <a:rPr lang="en-US" sz="2500" dirty="0" smtClean="0"/>
              <a:t> </a:t>
            </a:r>
            <a:r>
              <a:rPr lang="en-US" sz="2500" dirty="0" err="1" smtClean="0"/>
              <a:t>önce</a:t>
            </a:r>
            <a:r>
              <a:rPr lang="en-US" sz="2500" dirty="0" smtClean="0"/>
              <a:t> </a:t>
            </a:r>
            <a:r>
              <a:rPr lang="en-US" sz="2500" dirty="0" err="1" smtClean="0"/>
              <a:t>verilen</a:t>
            </a:r>
            <a:r>
              <a:rPr lang="en-US" sz="2500" dirty="0" smtClean="0"/>
              <a:t> </a:t>
            </a:r>
            <a:r>
              <a:rPr lang="en-US" sz="2500" dirty="0" err="1" smtClean="0"/>
              <a:t>kullanıcı</a:t>
            </a:r>
            <a:r>
              <a:rPr lang="en-US" sz="2500" dirty="0" smtClean="0"/>
              <a:t> </a:t>
            </a:r>
            <a:r>
              <a:rPr lang="en-US" sz="2500" dirty="0" err="1" smtClean="0"/>
              <a:t>kodu</a:t>
            </a:r>
            <a:r>
              <a:rPr lang="en-US" sz="2500" dirty="0" smtClean="0"/>
              <a:t>, </a:t>
            </a:r>
            <a:r>
              <a:rPr lang="en-US" sz="2500" dirty="0" err="1" smtClean="0"/>
              <a:t>parola</a:t>
            </a:r>
            <a:r>
              <a:rPr lang="en-US" sz="2500" dirty="0" smtClean="0"/>
              <a:t> </a:t>
            </a:r>
            <a:r>
              <a:rPr lang="en-US" sz="2500" dirty="0" err="1" smtClean="0"/>
              <a:t>ve</a:t>
            </a:r>
            <a:r>
              <a:rPr lang="en-US" sz="2500" dirty="0" smtClean="0"/>
              <a:t> </a:t>
            </a:r>
            <a:r>
              <a:rPr lang="en-US" sz="2500" dirty="0" err="1" smtClean="0"/>
              <a:t>şifre</a:t>
            </a:r>
            <a:r>
              <a:rPr lang="en-US" sz="2500" dirty="0" smtClean="0"/>
              <a:t> </a:t>
            </a:r>
            <a:r>
              <a:rPr lang="en-US" sz="2500" dirty="0" err="1" smtClean="0"/>
              <a:t>iptal</a:t>
            </a:r>
            <a:r>
              <a:rPr lang="en-US" sz="2500" dirty="0" smtClean="0"/>
              <a:t> </a:t>
            </a:r>
            <a:r>
              <a:rPr lang="en-US" sz="2500" dirty="0" err="1" smtClean="0"/>
              <a:t>edilir</a:t>
            </a:r>
            <a:r>
              <a:rPr lang="en-US" sz="2500" dirty="0" smtClean="0"/>
              <a:t>. </a:t>
            </a:r>
            <a:r>
              <a:rPr lang="en-US" sz="2500" dirty="0" err="1" smtClean="0"/>
              <a:t>Derneğin</a:t>
            </a:r>
            <a:r>
              <a:rPr lang="en-US" sz="2500" dirty="0" smtClean="0"/>
              <a:t> </a:t>
            </a:r>
            <a:r>
              <a:rPr lang="en-US" sz="2500" dirty="0" err="1" smtClean="0"/>
              <a:t>talebi</a:t>
            </a:r>
            <a:r>
              <a:rPr lang="en-US" sz="2500" dirty="0" smtClean="0"/>
              <a:t> </a:t>
            </a:r>
            <a:r>
              <a:rPr lang="en-US" sz="2500" dirty="0" err="1" smtClean="0"/>
              <a:t>üzerine</a:t>
            </a:r>
            <a:r>
              <a:rPr lang="en-US" sz="2500" dirty="0" smtClean="0"/>
              <a:t> </a:t>
            </a:r>
            <a:r>
              <a:rPr lang="en-US" sz="2500" dirty="0" err="1" smtClean="0"/>
              <a:t>yeni</a:t>
            </a:r>
            <a:r>
              <a:rPr lang="en-US" sz="2500" dirty="0" smtClean="0"/>
              <a:t> </a:t>
            </a:r>
            <a:r>
              <a:rPr lang="en-US" sz="2500" dirty="0" err="1" smtClean="0"/>
              <a:t>kullanıcı</a:t>
            </a:r>
            <a:r>
              <a:rPr lang="en-US" sz="2500" dirty="0" smtClean="0"/>
              <a:t> </a:t>
            </a:r>
            <a:r>
              <a:rPr lang="en-US" sz="2500" dirty="0" err="1" smtClean="0"/>
              <a:t>kodu</a:t>
            </a:r>
            <a:r>
              <a:rPr lang="en-US" sz="2500" dirty="0" smtClean="0"/>
              <a:t>, </a:t>
            </a:r>
            <a:r>
              <a:rPr lang="en-US" sz="2500" dirty="0" err="1" smtClean="0"/>
              <a:t>parola</a:t>
            </a:r>
            <a:r>
              <a:rPr lang="en-US" sz="2500" dirty="0" smtClean="0"/>
              <a:t> </a:t>
            </a:r>
            <a:r>
              <a:rPr lang="en-US" sz="2500" dirty="0" err="1" smtClean="0"/>
              <a:t>ve</a:t>
            </a:r>
            <a:r>
              <a:rPr lang="en-US" sz="2500" dirty="0" smtClean="0"/>
              <a:t> </a:t>
            </a:r>
            <a:r>
              <a:rPr lang="en-US" sz="2500" dirty="0" err="1" smtClean="0"/>
              <a:t>şifre</a:t>
            </a:r>
            <a:r>
              <a:rPr lang="en-US" sz="2500" dirty="0" smtClean="0"/>
              <a:t> </a:t>
            </a:r>
            <a:r>
              <a:rPr lang="en-US" sz="2500" dirty="0" err="1" smtClean="0"/>
              <a:t>verilir</a:t>
            </a:r>
            <a:r>
              <a:rPr lang="en-US" sz="2500" dirty="0" smtClean="0"/>
              <a:t>.</a:t>
            </a:r>
            <a:endParaRPr lang="tr-TR" sz="2500" dirty="0" smtClean="0"/>
          </a:p>
          <a:p>
            <a:pPr algn="just"/>
            <a:endParaRPr lang="tr-TR" dirty="0" smtClean="0"/>
          </a:p>
          <a:p>
            <a:pPr algn="just"/>
            <a:endParaRPr lang="tr-TR" dirty="0"/>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547664" y="1844824"/>
            <a:ext cx="6048672" cy="1587541"/>
          </a:xfrm>
        </p:spPr>
        <p:txBody>
          <a:bodyPr/>
          <a:lstStyle/>
          <a:p>
            <a:r>
              <a:rPr lang="tr-TR" sz="2900" b="1" dirty="0" smtClean="0">
                <a:latin typeface="Arial" pitchFamily="34" charset="0"/>
                <a:cs typeface="Arial" pitchFamily="34" charset="0"/>
              </a:rPr>
              <a:t>TÜRKİYE FAAL FUTBOL HAKEMLERİ VE GÖZLEMCİLERİ DERNEĞİ</a:t>
            </a:r>
            <a:endParaRPr lang="tr-TR" sz="2900" b="1" dirty="0">
              <a:latin typeface="Arial" pitchFamily="34" charset="0"/>
              <a:cs typeface="Arial" pitchFamily="34" charset="0"/>
            </a:endParaRPr>
          </a:p>
        </p:txBody>
      </p:sp>
      <p:sp>
        <p:nvSpPr>
          <p:cNvPr id="3" name="2 Alt Başlık"/>
          <p:cNvSpPr>
            <a:spLocks noGrp="1"/>
          </p:cNvSpPr>
          <p:nvPr>
            <p:ph type="subTitle" idx="1"/>
          </p:nvPr>
        </p:nvSpPr>
        <p:spPr>
          <a:xfrm>
            <a:off x="323528" y="3429000"/>
            <a:ext cx="7272808" cy="2664296"/>
          </a:xfrm>
        </p:spPr>
        <p:txBody>
          <a:bodyPr>
            <a:normAutofit/>
          </a:bodyPr>
          <a:lstStyle/>
          <a:p>
            <a:r>
              <a:rPr lang="tr-TR" sz="2400" b="1" dirty="0" smtClean="0">
                <a:latin typeface="Times New Roman" pitchFamily="18" charset="0"/>
                <a:cs typeface="Times New Roman" pitchFamily="18" charset="0"/>
              </a:rPr>
              <a:t>                     DENETLEME  KURULU </a:t>
            </a:r>
            <a:r>
              <a:rPr lang="tr-TR" sz="2400" b="1" dirty="0" smtClean="0">
                <a:latin typeface="Arial" pitchFamily="34" charset="0"/>
                <a:cs typeface="Arial" pitchFamily="34" charset="0"/>
              </a:rPr>
              <a:t/>
            </a:r>
            <a:br>
              <a:rPr lang="tr-TR" sz="2400" b="1" dirty="0" smtClean="0">
                <a:latin typeface="Arial" pitchFamily="34" charset="0"/>
                <a:cs typeface="Arial" pitchFamily="34" charset="0"/>
              </a:rPr>
            </a:br>
            <a:r>
              <a:rPr lang="tr-TR" b="1" dirty="0" smtClean="0">
                <a:latin typeface="Times New Roman" pitchFamily="18" charset="0"/>
                <a:cs typeface="Times New Roman" pitchFamily="18" charset="0"/>
              </a:rPr>
              <a:t>                       </a:t>
            </a:r>
            <a:r>
              <a:rPr lang="tr-TR" sz="1800" b="1" dirty="0" smtClean="0">
                <a:latin typeface="Times New Roman" pitchFamily="18" charset="0"/>
                <a:cs typeface="Times New Roman" pitchFamily="18" charset="0"/>
              </a:rPr>
              <a:t>Üye                          Üye                       Raportör </a:t>
            </a:r>
            <a:r>
              <a:rPr lang="tr-TR" sz="1800" dirty="0" smtClean="0">
                <a:latin typeface="Times New Roman" pitchFamily="18" charset="0"/>
                <a:cs typeface="Times New Roman" pitchFamily="18" charset="0"/>
              </a:rPr>
              <a:t/>
            </a:r>
            <a:br>
              <a:rPr lang="tr-TR" sz="1800" dirty="0" smtClean="0">
                <a:latin typeface="Times New Roman" pitchFamily="18" charset="0"/>
                <a:cs typeface="Times New Roman" pitchFamily="18" charset="0"/>
              </a:rPr>
            </a:br>
            <a:r>
              <a:rPr lang="tr-TR" sz="1800" dirty="0" smtClean="0">
                <a:latin typeface="Times New Roman" pitchFamily="18" charset="0"/>
                <a:cs typeface="Times New Roman" pitchFamily="18" charset="0"/>
              </a:rPr>
              <a:t>                     Samet ÇİÇEK	Gürhan GÜNEYKAYA	  Haşim PAZAR</a:t>
            </a:r>
          </a:p>
          <a:p>
            <a:r>
              <a:rPr lang="tr-TR" sz="1800" dirty="0" smtClean="0">
                <a:latin typeface="Times New Roman" pitchFamily="18" charset="0"/>
                <a:cs typeface="Times New Roman" pitchFamily="18" charset="0"/>
              </a:rPr>
              <a:t>                          </a:t>
            </a:r>
            <a:r>
              <a:rPr lang="tr-TR" sz="1800" b="1" dirty="0" err="1" smtClean="0">
                <a:latin typeface="Times New Roman" pitchFamily="18" charset="0"/>
                <a:cs typeface="Times New Roman" pitchFamily="18" charset="0"/>
              </a:rPr>
              <a:t>Dnt</a:t>
            </a:r>
            <a:r>
              <a:rPr lang="tr-TR" sz="1800" b="1" dirty="0" smtClean="0">
                <a:latin typeface="Times New Roman" pitchFamily="18" charset="0"/>
                <a:cs typeface="Times New Roman" pitchFamily="18" charset="0"/>
              </a:rPr>
              <a:t>.</a:t>
            </a:r>
            <a:r>
              <a:rPr lang="tr-TR" sz="1800" b="1" dirty="0" err="1" smtClean="0">
                <a:latin typeface="Times New Roman" pitchFamily="18" charset="0"/>
                <a:cs typeface="Times New Roman" pitchFamily="18" charset="0"/>
              </a:rPr>
              <a:t>Krl</a:t>
            </a:r>
            <a:r>
              <a:rPr lang="tr-TR" sz="1800" b="1" dirty="0" smtClean="0">
                <a:latin typeface="Times New Roman" pitchFamily="18" charset="0"/>
                <a:cs typeface="Times New Roman" pitchFamily="18" charset="0"/>
              </a:rPr>
              <a:t>.Bşk Vekili                     </a:t>
            </a:r>
            <a:r>
              <a:rPr lang="tr-TR" sz="1800" b="1" dirty="0" err="1" smtClean="0">
                <a:latin typeface="Times New Roman" pitchFamily="18" charset="0"/>
                <a:cs typeface="Times New Roman" pitchFamily="18" charset="0"/>
              </a:rPr>
              <a:t>Dnt</a:t>
            </a:r>
            <a:r>
              <a:rPr lang="tr-TR" sz="1800" b="1" dirty="0" smtClean="0">
                <a:latin typeface="Times New Roman" pitchFamily="18" charset="0"/>
                <a:cs typeface="Times New Roman" pitchFamily="18" charset="0"/>
              </a:rPr>
              <a:t>.</a:t>
            </a:r>
            <a:r>
              <a:rPr lang="tr-TR" sz="1800" b="1" dirty="0" err="1" smtClean="0">
                <a:latin typeface="Times New Roman" pitchFamily="18" charset="0"/>
                <a:cs typeface="Times New Roman" pitchFamily="18" charset="0"/>
              </a:rPr>
              <a:t>Krl</a:t>
            </a:r>
            <a:r>
              <a:rPr lang="tr-TR" sz="1800" b="1" dirty="0" smtClean="0">
                <a:latin typeface="Times New Roman" pitchFamily="18" charset="0"/>
                <a:cs typeface="Times New Roman" pitchFamily="18" charset="0"/>
              </a:rPr>
              <a:t>. Başkanı</a:t>
            </a:r>
            <a:br>
              <a:rPr lang="tr-TR" sz="1800" b="1" dirty="0" smtClean="0">
                <a:latin typeface="Times New Roman" pitchFamily="18" charset="0"/>
                <a:cs typeface="Times New Roman" pitchFamily="18" charset="0"/>
              </a:rPr>
            </a:br>
            <a:r>
              <a:rPr lang="tr-TR" sz="1800" dirty="0" smtClean="0">
                <a:latin typeface="Times New Roman" pitchFamily="18" charset="0"/>
                <a:cs typeface="Times New Roman" pitchFamily="18" charset="0"/>
              </a:rPr>
              <a:t>                            Mehmet ÖZKAN                      </a:t>
            </a:r>
            <a:r>
              <a:rPr lang="tr-TR" sz="1800" dirty="0" err="1" smtClean="0">
                <a:latin typeface="Times New Roman" pitchFamily="18" charset="0"/>
                <a:cs typeface="Times New Roman" pitchFamily="18" charset="0"/>
              </a:rPr>
              <a:t>Abdulkadir</a:t>
            </a:r>
            <a:r>
              <a:rPr lang="tr-TR" sz="1800" dirty="0" smtClean="0">
                <a:latin typeface="Times New Roman" pitchFamily="18" charset="0"/>
                <a:cs typeface="Times New Roman" pitchFamily="18" charset="0"/>
              </a:rPr>
              <a:t> GÜVEN</a:t>
            </a:r>
            <a:endParaRPr lang="tr-TR" sz="1800" dirty="0">
              <a:latin typeface="Times New Roman" pitchFamily="18" charset="0"/>
              <a:cs typeface="Times New Roman" pitchFamily="18" charset="0"/>
            </a:endParaRPr>
          </a:p>
        </p:txBody>
      </p:sp>
      <p:pic>
        <p:nvPicPr>
          <p:cNvPr id="1026"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1027"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a:r>
            <a:br>
              <a:rPr lang="tr-TR" b="1" dirty="0" smtClean="0"/>
            </a:br>
            <a:r>
              <a:rPr lang="en-US" b="1" dirty="0" smtClean="0"/>
              <a:t>DERNEK DENETİMİ</a:t>
            </a:r>
            <a:r>
              <a:rPr lang="tr-TR" b="1" dirty="0" smtClean="0"/>
              <a:t/>
            </a:r>
            <a:br>
              <a:rPr lang="tr-TR" b="1" dirty="0" smtClean="0"/>
            </a:br>
            <a:r>
              <a:rPr lang="en-US" b="1" dirty="0" smtClean="0"/>
              <a:t> NASIL YAPILIR?</a:t>
            </a:r>
            <a:r>
              <a:rPr lang="tr-TR" dirty="0" smtClean="0"/>
              <a:t/>
            </a:r>
            <a:br>
              <a:rPr lang="tr-TR" dirty="0" smtClean="0"/>
            </a:br>
            <a:r>
              <a:rPr lang="tr-TR" dirty="0" smtClean="0"/>
              <a:t/>
            </a:r>
            <a:br>
              <a:rPr lang="tr-TR" dirty="0" smtClean="0"/>
            </a:br>
            <a:r>
              <a:rPr lang="en-US" dirty="0" smtClean="0"/>
              <a:t> </a:t>
            </a:r>
            <a:r>
              <a:rPr lang="tr-TR" dirty="0" smtClean="0"/>
              <a:t/>
            </a:r>
            <a:br>
              <a:rPr lang="tr-TR" dirty="0" smtClean="0"/>
            </a:br>
            <a:endParaRPr lang="tr-TR" dirty="0"/>
          </a:p>
        </p:txBody>
      </p:sp>
      <p:sp>
        <p:nvSpPr>
          <p:cNvPr id="3" name="2 İçerik Yer Tutucusu"/>
          <p:cNvSpPr>
            <a:spLocks noGrp="1"/>
          </p:cNvSpPr>
          <p:nvPr>
            <p:ph idx="1"/>
          </p:nvPr>
        </p:nvSpPr>
        <p:spPr>
          <a:xfrm>
            <a:off x="899592" y="2636912"/>
            <a:ext cx="7272808" cy="1442921"/>
          </a:xfrm>
        </p:spPr>
        <p:txBody>
          <a:bodyPr/>
          <a:lstStyle/>
          <a:p>
            <a:r>
              <a:rPr lang="en-US" dirty="0" err="1" smtClean="0"/>
              <a:t>Dernek</a:t>
            </a:r>
            <a:r>
              <a:rPr lang="en-US" dirty="0" smtClean="0"/>
              <a:t> </a:t>
            </a:r>
            <a:r>
              <a:rPr lang="en-US" dirty="0" err="1" smtClean="0"/>
              <a:t>denetimleri</a:t>
            </a:r>
            <a:r>
              <a:rPr lang="tr-TR" dirty="0" smtClean="0"/>
              <a:t> </a:t>
            </a:r>
            <a:r>
              <a:rPr lang="en-US" dirty="0" smtClean="0"/>
              <a:t> </a:t>
            </a:r>
            <a:r>
              <a:rPr lang="en-US" dirty="0" err="1" smtClean="0"/>
              <a:t>iç</a:t>
            </a:r>
            <a:r>
              <a:rPr lang="en-US" dirty="0" smtClean="0"/>
              <a:t> </a:t>
            </a:r>
            <a:r>
              <a:rPr lang="en-US" dirty="0" err="1" smtClean="0"/>
              <a:t>ve</a:t>
            </a:r>
            <a:r>
              <a:rPr lang="en-US" dirty="0" smtClean="0"/>
              <a:t> </a:t>
            </a:r>
            <a:r>
              <a:rPr lang="en-US" dirty="0" err="1" smtClean="0"/>
              <a:t>dış</a:t>
            </a:r>
            <a:r>
              <a:rPr lang="en-US" dirty="0" smtClean="0"/>
              <a:t> </a:t>
            </a:r>
            <a:r>
              <a:rPr lang="en-US" dirty="0" err="1" smtClean="0"/>
              <a:t>denetim</a:t>
            </a:r>
            <a:r>
              <a:rPr lang="en-US" dirty="0" smtClean="0"/>
              <a:t> </a:t>
            </a:r>
            <a:r>
              <a:rPr lang="en-US" dirty="0" err="1" smtClean="0"/>
              <a:t>yoluyla</a:t>
            </a:r>
            <a:r>
              <a:rPr lang="en-US" dirty="0" smtClean="0"/>
              <a:t> </a:t>
            </a:r>
            <a:r>
              <a:rPr lang="en-US" dirty="0" err="1" smtClean="0"/>
              <a:t>yapılır</a:t>
            </a:r>
            <a:r>
              <a:rPr lang="en-US" dirty="0" smtClean="0"/>
              <a:t>.</a:t>
            </a:r>
            <a:r>
              <a:rPr lang="tr-TR" dirty="0" smtClean="0"/>
              <a:t/>
            </a:r>
            <a:br>
              <a:rPr lang="tr-TR" dirty="0" smtClean="0"/>
            </a:br>
            <a:r>
              <a:rPr lang="en-US" dirty="0" smtClean="0"/>
              <a:t> </a:t>
            </a:r>
            <a:endParaRPr lang="tr-TR" dirty="0"/>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618742"/>
            <a:ext cx="7632848" cy="650336"/>
          </a:xfrm>
        </p:spPr>
        <p:txBody>
          <a:bodyPr>
            <a:normAutofit/>
          </a:bodyPr>
          <a:lstStyle/>
          <a:p>
            <a:pPr algn="ctr"/>
            <a:r>
              <a:rPr lang="tr-TR" sz="3200" b="1" dirty="0" smtClean="0">
                <a:solidFill>
                  <a:schemeClr val="tx1"/>
                </a:solidFill>
              </a:rPr>
              <a:t>DENETİM ÇEŞİTLERİ</a:t>
            </a:r>
            <a:endParaRPr lang="tr-TR" sz="3200" b="1" dirty="0">
              <a:solidFill>
                <a:schemeClr val="tx1"/>
              </a:solidFill>
            </a:endParaRPr>
          </a:p>
        </p:txBody>
      </p:sp>
      <p:sp>
        <p:nvSpPr>
          <p:cNvPr id="3" name="2 İçerik Yer Tutucusu"/>
          <p:cNvSpPr>
            <a:spLocks noGrp="1"/>
          </p:cNvSpPr>
          <p:nvPr>
            <p:ph idx="1"/>
          </p:nvPr>
        </p:nvSpPr>
        <p:spPr>
          <a:xfrm>
            <a:off x="1259632" y="2360682"/>
            <a:ext cx="6624736" cy="3240360"/>
          </a:xfrm>
        </p:spPr>
        <p:txBody>
          <a:bodyPr>
            <a:normAutofit fontScale="62500" lnSpcReduction="20000"/>
          </a:bodyPr>
          <a:lstStyle/>
          <a:p>
            <a:pPr>
              <a:buNone/>
            </a:pPr>
            <a:r>
              <a:rPr lang="tr-TR" dirty="0" smtClean="0"/>
              <a:t>              </a:t>
            </a:r>
          </a:p>
          <a:p>
            <a:pPr>
              <a:buNone/>
            </a:pPr>
            <a:endParaRPr lang="tr-TR" dirty="0" smtClean="0"/>
          </a:p>
          <a:p>
            <a:pPr>
              <a:buNone/>
            </a:pPr>
            <a:r>
              <a:rPr lang="tr-TR" dirty="0" smtClean="0"/>
              <a:t>                         -Rutin Denetim      -Şikayete Bağlı Denetim</a:t>
            </a:r>
          </a:p>
          <a:p>
            <a:pPr>
              <a:buNone/>
            </a:pPr>
            <a:endParaRPr lang="tr-TR" dirty="0" smtClean="0"/>
          </a:p>
          <a:p>
            <a:pPr>
              <a:buNone/>
            </a:pPr>
            <a:endParaRPr lang="tr-TR" dirty="0" smtClean="0"/>
          </a:p>
          <a:p>
            <a:pPr>
              <a:buNone/>
            </a:pPr>
            <a:r>
              <a:rPr lang="tr-TR" dirty="0" smtClean="0"/>
              <a:t>                                          -Kurumların Talepleri</a:t>
            </a:r>
          </a:p>
          <a:p>
            <a:pPr>
              <a:buNone/>
            </a:pPr>
            <a:endParaRPr lang="tr-TR" dirty="0" smtClean="0"/>
          </a:p>
          <a:p>
            <a:pPr>
              <a:buNone/>
            </a:pPr>
            <a:endParaRPr lang="tr-TR" dirty="0" smtClean="0"/>
          </a:p>
          <a:p>
            <a:pPr>
              <a:buNone/>
            </a:pPr>
            <a:endParaRPr lang="tr-TR" dirty="0" smtClean="0"/>
          </a:p>
          <a:p>
            <a:pPr>
              <a:buNone/>
            </a:pPr>
            <a:r>
              <a:rPr lang="tr-TR" dirty="0" smtClean="0"/>
              <a:t>                                                 - İç Denetim </a:t>
            </a:r>
            <a:endParaRPr lang="tr-TR" dirty="0"/>
          </a:p>
        </p:txBody>
      </p:sp>
      <p:sp>
        <p:nvSpPr>
          <p:cNvPr id="4" name="3 Sağa Bükülü Ok"/>
          <p:cNvSpPr/>
          <p:nvPr/>
        </p:nvSpPr>
        <p:spPr>
          <a:xfrm>
            <a:off x="1620515" y="3068960"/>
            <a:ext cx="719237" cy="1144217"/>
          </a:xfrm>
          <a:prstGeom prst="curvedRightArrow">
            <a:avLst>
              <a:gd name="adj1" fmla="val 25000"/>
              <a:gd name="adj2" fmla="val 50000"/>
              <a:gd name="adj3" fmla="val 225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 name="4 Sola Bükülü Ok"/>
          <p:cNvSpPr/>
          <p:nvPr/>
        </p:nvSpPr>
        <p:spPr>
          <a:xfrm>
            <a:off x="6444208" y="3065611"/>
            <a:ext cx="617882" cy="11475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5 Aşağı Ok"/>
          <p:cNvSpPr/>
          <p:nvPr/>
        </p:nvSpPr>
        <p:spPr>
          <a:xfrm>
            <a:off x="4015360" y="3261329"/>
            <a:ext cx="412624" cy="599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a:off x="3979356" y="4213177"/>
            <a:ext cx="484632" cy="8916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9"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idx="1"/>
          </p:nvPr>
        </p:nvSpPr>
        <p:spPr>
          <a:xfrm>
            <a:off x="899592" y="2852936"/>
            <a:ext cx="7283566" cy="3024336"/>
          </a:xfrm>
        </p:spPr>
        <p:txBody>
          <a:bodyPr>
            <a:noAutofit/>
          </a:bodyPr>
          <a:lstStyle/>
          <a:p>
            <a:pPr algn="ctr">
              <a:buNone/>
            </a:pPr>
            <a:r>
              <a:rPr lang="tr-TR" sz="4400" b="1" dirty="0" smtClean="0">
                <a:latin typeface="Arial" pitchFamily="34" charset="0"/>
                <a:cs typeface="Arial" pitchFamily="34" charset="0"/>
              </a:rPr>
              <a:t>İç Denetim -  Dış Denetim</a:t>
            </a:r>
            <a:endParaRPr lang="tr-TR" sz="4400" b="1" dirty="0">
              <a:latin typeface="Arial" pitchFamily="34" charset="0"/>
              <a:cs typeface="Arial" pitchFamily="34" charset="0"/>
            </a:endParaRPr>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
        <p:nvSpPr>
          <p:cNvPr id="6" name="2 Alt Başlık"/>
          <p:cNvSpPr txBox="1">
            <a:spLocks/>
          </p:cNvSpPr>
          <p:nvPr/>
        </p:nvSpPr>
        <p:spPr>
          <a:xfrm>
            <a:off x="1835696" y="1124744"/>
            <a:ext cx="5616624" cy="1080120"/>
          </a:xfrm>
          <a:prstGeom prst="rect">
            <a:avLst/>
          </a:prstGeom>
        </p:spPr>
        <p:txBody>
          <a:bodyPr vert="horz" lIns="91440" tIns="45720" rIns="91440" bIns="45720" rtlCol="0" anchor="t">
            <a:noAutofit/>
          </a:bodyPr>
          <a:lstStyle/>
          <a:p>
            <a:pPr marL="285750" marR="0" lvl="0" indent="-28575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kumimoji="0" lang="tr-TR" sz="60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Denetim</a:t>
            </a:r>
            <a:endParaRPr kumimoji="0" lang="tr-TR" sz="6000"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smtClean="0"/>
              <a:t>İÇ DENETİM NEDİR?</a:t>
            </a:r>
            <a:r>
              <a:rPr lang="tr-TR" dirty="0" smtClean="0"/>
              <a:t/>
            </a:r>
            <a:br>
              <a:rPr lang="tr-TR" dirty="0" smtClean="0"/>
            </a:br>
            <a:endParaRPr lang="tr-TR" dirty="0"/>
          </a:p>
        </p:txBody>
      </p:sp>
      <p:sp>
        <p:nvSpPr>
          <p:cNvPr id="3" name="2 İçerik Yer Tutucusu"/>
          <p:cNvSpPr>
            <a:spLocks noGrp="1"/>
          </p:cNvSpPr>
          <p:nvPr>
            <p:ph idx="1"/>
          </p:nvPr>
        </p:nvSpPr>
        <p:spPr>
          <a:xfrm>
            <a:off x="857224" y="2490135"/>
            <a:ext cx="7500989" cy="3724947"/>
          </a:xfrm>
        </p:spPr>
        <p:txBody>
          <a:bodyPr>
            <a:noAutofit/>
          </a:bodyPr>
          <a:lstStyle/>
          <a:p>
            <a:pPr algn="just"/>
            <a:r>
              <a:rPr lang="en-US" sz="1500" dirty="0" err="1" smtClean="0"/>
              <a:t>Derneklerde</a:t>
            </a:r>
            <a:r>
              <a:rPr lang="en-US" sz="1500" dirty="0" smtClean="0"/>
              <a:t> </a:t>
            </a:r>
            <a:r>
              <a:rPr lang="en-US" sz="1500" dirty="0" err="1" smtClean="0"/>
              <a:t>iç</a:t>
            </a:r>
            <a:r>
              <a:rPr lang="en-US" sz="1500" dirty="0" smtClean="0"/>
              <a:t> </a:t>
            </a:r>
            <a:r>
              <a:rPr lang="en-US" sz="1500" dirty="0" err="1" smtClean="0"/>
              <a:t>denetim</a:t>
            </a:r>
            <a:r>
              <a:rPr lang="en-US" sz="1500" dirty="0" smtClean="0"/>
              <a:t> </a:t>
            </a:r>
            <a:r>
              <a:rPr lang="en-US" sz="1500" dirty="0" err="1" smtClean="0"/>
              <a:t>esastır</a:t>
            </a:r>
            <a:r>
              <a:rPr lang="en-US" sz="1500" dirty="0" smtClean="0"/>
              <a:t>. </a:t>
            </a:r>
            <a:r>
              <a:rPr lang="en-US" sz="1500" dirty="0" err="1" smtClean="0"/>
              <a:t>Genel</a:t>
            </a:r>
            <a:r>
              <a:rPr lang="en-US" sz="1500" dirty="0" smtClean="0"/>
              <a:t> </a:t>
            </a:r>
            <a:r>
              <a:rPr lang="en-US" sz="1500" dirty="0" err="1" smtClean="0"/>
              <a:t>kurul</a:t>
            </a:r>
            <a:r>
              <a:rPr lang="en-US" sz="1500" dirty="0" smtClean="0"/>
              <a:t>, </a:t>
            </a:r>
            <a:r>
              <a:rPr lang="en-US" sz="1500" dirty="0" err="1" smtClean="0"/>
              <a:t>yönetim</a:t>
            </a:r>
            <a:r>
              <a:rPr lang="en-US" sz="1500" dirty="0" smtClean="0"/>
              <a:t> </a:t>
            </a:r>
            <a:r>
              <a:rPr lang="en-US" sz="1500" dirty="0" err="1" smtClean="0"/>
              <a:t>kurulu</a:t>
            </a:r>
            <a:r>
              <a:rPr lang="en-US" sz="1500" dirty="0" smtClean="0"/>
              <a:t> </a:t>
            </a:r>
            <a:r>
              <a:rPr lang="en-US" sz="1500" dirty="0" err="1" smtClean="0"/>
              <a:t>veya</a:t>
            </a:r>
            <a:r>
              <a:rPr lang="en-US" sz="1500" dirty="0" smtClean="0"/>
              <a:t> </a:t>
            </a:r>
            <a:r>
              <a:rPr lang="en-US" sz="1500" dirty="0" err="1" smtClean="0"/>
              <a:t>denetim</a:t>
            </a:r>
            <a:r>
              <a:rPr lang="en-US" sz="1500" dirty="0" smtClean="0"/>
              <a:t> </a:t>
            </a:r>
            <a:r>
              <a:rPr lang="en-US" sz="1500" dirty="0" err="1" smtClean="0"/>
              <a:t>kurulu</a:t>
            </a:r>
            <a:r>
              <a:rPr lang="en-US" sz="1500" dirty="0" smtClean="0"/>
              <a:t> </a:t>
            </a:r>
            <a:r>
              <a:rPr lang="en-US" sz="1500" dirty="0" err="1" smtClean="0"/>
              <a:t>tarafından</a:t>
            </a:r>
            <a:r>
              <a:rPr lang="en-US" sz="1500" dirty="0" smtClean="0"/>
              <a:t> </a:t>
            </a:r>
            <a:r>
              <a:rPr lang="en-US" sz="1500" dirty="0" err="1" smtClean="0"/>
              <a:t>iç</a:t>
            </a:r>
            <a:r>
              <a:rPr lang="en-US" sz="1500" dirty="0" smtClean="0"/>
              <a:t> </a:t>
            </a:r>
            <a:r>
              <a:rPr lang="en-US" sz="1500" dirty="0" err="1" smtClean="0"/>
              <a:t>denetim</a:t>
            </a:r>
            <a:r>
              <a:rPr lang="en-US" sz="1500" dirty="0" smtClean="0"/>
              <a:t> </a:t>
            </a:r>
            <a:r>
              <a:rPr lang="en-US" sz="1500" dirty="0" err="1" smtClean="0"/>
              <a:t>yapılabileceği</a:t>
            </a:r>
            <a:r>
              <a:rPr lang="en-US" sz="1500" dirty="0" smtClean="0"/>
              <a:t> </a:t>
            </a:r>
            <a:r>
              <a:rPr lang="en-US" sz="1500" dirty="0" err="1" smtClean="0"/>
              <a:t>gibi</a:t>
            </a:r>
            <a:r>
              <a:rPr lang="en-US" sz="1500" dirty="0" smtClean="0"/>
              <a:t>, </a:t>
            </a:r>
            <a:r>
              <a:rPr lang="en-US" sz="1500" dirty="0" err="1" smtClean="0"/>
              <a:t>bağımsız</a:t>
            </a:r>
            <a:r>
              <a:rPr lang="en-US" sz="1500" dirty="0" smtClean="0"/>
              <a:t> </a:t>
            </a:r>
            <a:r>
              <a:rPr lang="en-US" sz="1500" dirty="0" err="1" smtClean="0"/>
              <a:t>denetim</a:t>
            </a:r>
            <a:r>
              <a:rPr lang="en-US" sz="1500" dirty="0" smtClean="0"/>
              <a:t> </a:t>
            </a:r>
            <a:r>
              <a:rPr lang="en-US" sz="1500" dirty="0" err="1" smtClean="0"/>
              <a:t>kuruluşlarına</a:t>
            </a:r>
            <a:r>
              <a:rPr lang="en-US" sz="1500" dirty="0" smtClean="0"/>
              <a:t> </a:t>
            </a:r>
            <a:r>
              <a:rPr lang="en-US" sz="1500" dirty="0" err="1" smtClean="0"/>
              <a:t>da</a:t>
            </a:r>
            <a:r>
              <a:rPr lang="en-US" sz="1500" dirty="0" smtClean="0"/>
              <a:t> </a:t>
            </a:r>
            <a:r>
              <a:rPr lang="en-US" sz="1500" dirty="0" err="1" smtClean="0"/>
              <a:t>denetim</a:t>
            </a:r>
            <a:r>
              <a:rPr lang="en-US" sz="1500" dirty="0" smtClean="0"/>
              <a:t> </a:t>
            </a:r>
            <a:r>
              <a:rPr lang="en-US" sz="1500" dirty="0" err="1" smtClean="0"/>
              <a:t>yaptırılabilir</a:t>
            </a:r>
            <a:r>
              <a:rPr lang="en-US" sz="1500" dirty="0" smtClean="0"/>
              <a:t>. </a:t>
            </a:r>
            <a:r>
              <a:rPr lang="en-US" sz="1500" dirty="0" err="1" smtClean="0"/>
              <a:t>Genel</a:t>
            </a:r>
            <a:r>
              <a:rPr lang="en-US" sz="1500" dirty="0" smtClean="0"/>
              <a:t> </a:t>
            </a:r>
            <a:r>
              <a:rPr lang="en-US" sz="1500" dirty="0" err="1" smtClean="0"/>
              <a:t>kurul</a:t>
            </a:r>
            <a:r>
              <a:rPr lang="en-US" sz="1500" dirty="0" smtClean="0"/>
              <a:t>, </a:t>
            </a:r>
            <a:r>
              <a:rPr lang="en-US" sz="1500" dirty="0" err="1" smtClean="0"/>
              <a:t>yönetim</a:t>
            </a:r>
            <a:r>
              <a:rPr lang="en-US" sz="1500" dirty="0" smtClean="0"/>
              <a:t> </a:t>
            </a:r>
            <a:r>
              <a:rPr lang="en-US" sz="1500" dirty="0" err="1" smtClean="0"/>
              <a:t>kurulu</a:t>
            </a:r>
            <a:r>
              <a:rPr lang="en-US" sz="1500" dirty="0" smtClean="0"/>
              <a:t> </a:t>
            </a:r>
            <a:r>
              <a:rPr lang="en-US" sz="1500" dirty="0" err="1" smtClean="0"/>
              <a:t>veya</a:t>
            </a:r>
            <a:r>
              <a:rPr lang="en-US" sz="1500" dirty="0" smtClean="0"/>
              <a:t> </a:t>
            </a:r>
            <a:r>
              <a:rPr lang="en-US" sz="1500" dirty="0" err="1" smtClean="0"/>
              <a:t>bağımsız</a:t>
            </a:r>
            <a:r>
              <a:rPr lang="en-US" sz="1500" dirty="0" smtClean="0"/>
              <a:t> </a:t>
            </a:r>
            <a:r>
              <a:rPr lang="en-US" sz="1500" dirty="0" err="1" smtClean="0"/>
              <a:t>denetim</a:t>
            </a:r>
            <a:r>
              <a:rPr lang="en-US" sz="1500" dirty="0" smtClean="0"/>
              <a:t> </a:t>
            </a:r>
            <a:r>
              <a:rPr lang="en-US" sz="1500" dirty="0" err="1" smtClean="0"/>
              <a:t>kuruluşlarınca</a:t>
            </a:r>
            <a:r>
              <a:rPr lang="en-US" sz="1500" dirty="0" smtClean="0"/>
              <a:t> </a:t>
            </a:r>
            <a:r>
              <a:rPr lang="en-US" sz="1500" dirty="0" err="1" smtClean="0"/>
              <a:t>denetim</a:t>
            </a:r>
            <a:r>
              <a:rPr lang="en-US" sz="1500" dirty="0" smtClean="0"/>
              <a:t> </a:t>
            </a:r>
            <a:r>
              <a:rPr lang="en-US" sz="1500" dirty="0" err="1" smtClean="0"/>
              <a:t>yapılmış</a:t>
            </a:r>
            <a:r>
              <a:rPr lang="en-US" sz="1500" dirty="0" smtClean="0"/>
              <a:t> </a:t>
            </a:r>
            <a:r>
              <a:rPr lang="en-US" sz="1500" dirty="0" err="1" smtClean="0"/>
              <a:t>olması</a:t>
            </a:r>
            <a:r>
              <a:rPr lang="en-US" sz="1500" dirty="0" smtClean="0"/>
              <a:t>, </a:t>
            </a:r>
            <a:r>
              <a:rPr lang="en-US" sz="1500" dirty="0" err="1" smtClean="0"/>
              <a:t>denetim</a:t>
            </a:r>
            <a:r>
              <a:rPr lang="en-US" sz="1500" dirty="0" smtClean="0"/>
              <a:t> </a:t>
            </a:r>
            <a:r>
              <a:rPr lang="en-US" sz="1500" dirty="0" err="1" smtClean="0"/>
              <a:t>kurulunun</a:t>
            </a:r>
            <a:r>
              <a:rPr lang="en-US" sz="1500" dirty="0" smtClean="0"/>
              <a:t> </a:t>
            </a:r>
            <a:r>
              <a:rPr lang="en-US" sz="1500" dirty="0" err="1" smtClean="0"/>
              <a:t>yükümlülüğünü</a:t>
            </a:r>
            <a:r>
              <a:rPr lang="en-US" sz="1500" dirty="0" smtClean="0"/>
              <a:t> </a:t>
            </a:r>
            <a:r>
              <a:rPr lang="en-US" sz="1500" dirty="0" err="1" smtClean="0"/>
              <a:t>ortadan</a:t>
            </a:r>
            <a:r>
              <a:rPr lang="en-US" sz="1500" dirty="0" smtClean="0"/>
              <a:t> </a:t>
            </a:r>
            <a:r>
              <a:rPr lang="en-US" sz="1500" dirty="0" err="1" smtClean="0"/>
              <a:t>kaldırmaz</a:t>
            </a:r>
            <a:r>
              <a:rPr lang="en-US" sz="1500" dirty="0" smtClean="0"/>
              <a:t>. </a:t>
            </a:r>
            <a:endParaRPr lang="tr-TR" sz="1500" dirty="0" smtClean="0"/>
          </a:p>
          <a:p>
            <a:pPr algn="just"/>
            <a:r>
              <a:rPr lang="en-US" sz="1500" dirty="0" err="1" smtClean="0"/>
              <a:t>Denetim</a:t>
            </a:r>
            <a:r>
              <a:rPr lang="en-US" sz="1500" dirty="0" smtClean="0"/>
              <a:t> </a:t>
            </a:r>
            <a:r>
              <a:rPr lang="en-US" sz="1500" dirty="0" err="1" smtClean="0"/>
              <a:t>kurulu</a:t>
            </a:r>
            <a:r>
              <a:rPr lang="en-US" sz="1500" dirty="0" smtClean="0"/>
              <a:t>; </a:t>
            </a:r>
            <a:r>
              <a:rPr lang="en-US" sz="1500" dirty="0" err="1" smtClean="0"/>
              <a:t>derneğin</a:t>
            </a:r>
            <a:r>
              <a:rPr lang="en-US" sz="1500" dirty="0" smtClean="0"/>
              <a:t>, </a:t>
            </a:r>
            <a:r>
              <a:rPr lang="en-US" sz="1500" dirty="0" err="1" smtClean="0"/>
              <a:t>tüzüğünde</a:t>
            </a:r>
            <a:r>
              <a:rPr lang="en-US" sz="1500" dirty="0" smtClean="0"/>
              <a:t> </a:t>
            </a:r>
            <a:r>
              <a:rPr lang="en-US" sz="1500" dirty="0" err="1" smtClean="0"/>
              <a:t>gösterilen</a:t>
            </a:r>
            <a:r>
              <a:rPr lang="en-US" sz="1500" dirty="0" smtClean="0"/>
              <a:t> </a:t>
            </a:r>
            <a:r>
              <a:rPr lang="en-US" sz="1500" dirty="0" err="1" smtClean="0"/>
              <a:t>amaç</a:t>
            </a:r>
            <a:r>
              <a:rPr lang="en-US" sz="1500" dirty="0" smtClean="0"/>
              <a:t> </a:t>
            </a:r>
            <a:r>
              <a:rPr lang="en-US" sz="1500" dirty="0" err="1" smtClean="0"/>
              <a:t>ve</a:t>
            </a:r>
            <a:r>
              <a:rPr lang="en-US" sz="1500" dirty="0" smtClean="0"/>
              <a:t> </a:t>
            </a:r>
            <a:r>
              <a:rPr lang="en-US" sz="1500" dirty="0" err="1" smtClean="0"/>
              <a:t>amacın</a:t>
            </a:r>
            <a:r>
              <a:rPr lang="en-US" sz="1500" dirty="0" smtClean="0"/>
              <a:t> </a:t>
            </a:r>
            <a:r>
              <a:rPr lang="en-US" sz="1500" dirty="0" err="1" smtClean="0"/>
              <a:t>gerçekleştirilmesi</a:t>
            </a:r>
            <a:r>
              <a:rPr lang="tr-TR" sz="1500" dirty="0" smtClean="0"/>
              <a:t> </a:t>
            </a:r>
            <a:r>
              <a:rPr lang="en-US" sz="1500" dirty="0" err="1" smtClean="0"/>
              <a:t>için</a:t>
            </a:r>
            <a:r>
              <a:rPr lang="en-US" sz="1500" dirty="0" smtClean="0"/>
              <a:t> </a:t>
            </a:r>
            <a:r>
              <a:rPr lang="en-US" sz="1500" dirty="0" err="1" smtClean="0"/>
              <a:t>sürdürüleceği</a:t>
            </a:r>
            <a:r>
              <a:rPr lang="en-US" sz="1500" dirty="0" smtClean="0"/>
              <a:t> </a:t>
            </a:r>
            <a:r>
              <a:rPr lang="en-US" sz="1500" dirty="0" err="1" smtClean="0"/>
              <a:t>belirtilen</a:t>
            </a:r>
            <a:r>
              <a:rPr lang="en-US" sz="1500" dirty="0" smtClean="0"/>
              <a:t> </a:t>
            </a:r>
            <a:r>
              <a:rPr lang="en-US" sz="1500" dirty="0" err="1" smtClean="0"/>
              <a:t>çalışma</a:t>
            </a:r>
            <a:r>
              <a:rPr lang="en-US" sz="1500" dirty="0" smtClean="0"/>
              <a:t> </a:t>
            </a:r>
            <a:r>
              <a:rPr lang="en-US" sz="1500" dirty="0" err="1" smtClean="0"/>
              <a:t>konuları</a:t>
            </a:r>
            <a:r>
              <a:rPr lang="en-US" sz="1500" dirty="0" smtClean="0"/>
              <a:t> </a:t>
            </a:r>
            <a:r>
              <a:rPr lang="en-US" sz="1500" dirty="0" err="1" smtClean="0"/>
              <a:t>doğrultusunda</a:t>
            </a:r>
            <a:r>
              <a:rPr lang="en-US" sz="1500" dirty="0" smtClean="0"/>
              <a:t> </a:t>
            </a:r>
            <a:r>
              <a:rPr lang="en-US" sz="1500" dirty="0" err="1" smtClean="0"/>
              <a:t>faaliyet</a:t>
            </a:r>
            <a:r>
              <a:rPr lang="en-US" sz="1500" dirty="0" smtClean="0"/>
              <a:t> </a:t>
            </a:r>
            <a:r>
              <a:rPr lang="en-US" sz="1500" dirty="0" err="1" smtClean="0"/>
              <a:t>gösterip</a:t>
            </a:r>
            <a:r>
              <a:rPr lang="en-US" sz="1500" dirty="0" smtClean="0"/>
              <a:t> </a:t>
            </a:r>
            <a:r>
              <a:rPr lang="en-US" sz="1500" dirty="0" err="1" smtClean="0"/>
              <a:t>göstermediğini</a:t>
            </a:r>
            <a:r>
              <a:rPr lang="en-US" sz="1500" dirty="0" smtClean="0"/>
              <a:t>, defter, </a:t>
            </a:r>
            <a:r>
              <a:rPr lang="en-US" sz="1500" dirty="0" err="1" smtClean="0"/>
              <a:t>hesap</a:t>
            </a:r>
            <a:r>
              <a:rPr lang="en-US" sz="1500" dirty="0" smtClean="0"/>
              <a:t> </a:t>
            </a:r>
            <a:r>
              <a:rPr lang="en-US" sz="1500" dirty="0" err="1" smtClean="0"/>
              <a:t>ve</a:t>
            </a:r>
            <a:r>
              <a:rPr lang="en-US" sz="1500" dirty="0" smtClean="0"/>
              <a:t> </a:t>
            </a:r>
            <a:r>
              <a:rPr lang="en-US" sz="1500" dirty="0" err="1" smtClean="0"/>
              <a:t>kayıtların</a:t>
            </a:r>
            <a:r>
              <a:rPr lang="en-US" sz="1500" dirty="0" smtClean="0"/>
              <a:t> </a:t>
            </a:r>
            <a:r>
              <a:rPr lang="en-US" sz="1500" dirty="0" err="1" smtClean="0"/>
              <a:t>mevzuata</a:t>
            </a:r>
            <a:r>
              <a:rPr lang="en-US" sz="1500" dirty="0" smtClean="0"/>
              <a:t> </a:t>
            </a:r>
            <a:r>
              <a:rPr lang="en-US" sz="1500" dirty="0" err="1" smtClean="0"/>
              <a:t>ve</a:t>
            </a:r>
            <a:r>
              <a:rPr lang="en-US" sz="1500" dirty="0" smtClean="0"/>
              <a:t> </a:t>
            </a:r>
            <a:r>
              <a:rPr lang="en-US" sz="1500" dirty="0" err="1" smtClean="0"/>
              <a:t>dernek</a:t>
            </a:r>
            <a:r>
              <a:rPr lang="en-US" sz="1500" dirty="0" smtClean="0"/>
              <a:t> </a:t>
            </a:r>
            <a:r>
              <a:rPr lang="en-US" sz="1500" dirty="0" err="1" smtClean="0"/>
              <a:t>tüzüğüne</a:t>
            </a:r>
            <a:r>
              <a:rPr lang="en-US" sz="1500" dirty="0" smtClean="0"/>
              <a:t> </a:t>
            </a:r>
            <a:r>
              <a:rPr lang="en-US" sz="1500" dirty="0" err="1" smtClean="0"/>
              <a:t>uygun</a:t>
            </a:r>
            <a:r>
              <a:rPr lang="en-US" sz="1500" dirty="0" smtClean="0"/>
              <a:t> </a:t>
            </a:r>
            <a:r>
              <a:rPr lang="en-US" sz="1500" dirty="0" err="1" smtClean="0"/>
              <a:t>olarak</a:t>
            </a:r>
            <a:r>
              <a:rPr lang="en-US" sz="1500" dirty="0" smtClean="0"/>
              <a:t> </a:t>
            </a:r>
            <a:r>
              <a:rPr lang="en-US" sz="1500" dirty="0" err="1" smtClean="0"/>
              <a:t>tutulup</a:t>
            </a:r>
            <a:r>
              <a:rPr lang="en-US" sz="1500" dirty="0" smtClean="0"/>
              <a:t> </a:t>
            </a:r>
            <a:r>
              <a:rPr lang="en-US" sz="1500" dirty="0" err="1" smtClean="0"/>
              <a:t>tutulmadığını</a:t>
            </a:r>
            <a:r>
              <a:rPr lang="en-US" sz="1500" dirty="0" smtClean="0"/>
              <a:t>, </a:t>
            </a:r>
            <a:r>
              <a:rPr lang="en-US" sz="1500" dirty="0" err="1" smtClean="0"/>
              <a:t>dernek</a:t>
            </a:r>
            <a:r>
              <a:rPr lang="en-US" sz="1500" dirty="0" smtClean="0"/>
              <a:t> </a:t>
            </a:r>
            <a:r>
              <a:rPr lang="en-US" sz="1500" dirty="0" err="1" smtClean="0"/>
              <a:t>tüzüğünde</a:t>
            </a:r>
            <a:r>
              <a:rPr lang="en-US" sz="1500" dirty="0" smtClean="0"/>
              <a:t> </a:t>
            </a:r>
            <a:r>
              <a:rPr lang="en-US" sz="1500" dirty="0" err="1" smtClean="0"/>
              <a:t>tespit</a:t>
            </a:r>
            <a:r>
              <a:rPr lang="en-US" sz="1500" dirty="0" smtClean="0"/>
              <a:t> </a:t>
            </a:r>
            <a:r>
              <a:rPr lang="en-US" sz="1500" dirty="0" err="1" smtClean="0"/>
              <a:t>edilen</a:t>
            </a:r>
            <a:r>
              <a:rPr lang="en-US" sz="1500" dirty="0" smtClean="0"/>
              <a:t> </a:t>
            </a:r>
            <a:r>
              <a:rPr lang="en-US" sz="1500" dirty="0" err="1" smtClean="0"/>
              <a:t>esas</a:t>
            </a:r>
            <a:r>
              <a:rPr lang="en-US" sz="1500" dirty="0" smtClean="0"/>
              <a:t> </a:t>
            </a:r>
            <a:r>
              <a:rPr lang="en-US" sz="1500" dirty="0" err="1" smtClean="0"/>
              <a:t>ve</a:t>
            </a:r>
            <a:r>
              <a:rPr lang="en-US" sz="1500" dirty="0" smtClean="0"/>
              <a:t> </a:t>
            </a:r>
            <a:r>
              <a:rPr lang="en-US" sz="1500" dirty="0" err="1" smtClean="0"/>
              <a:t>usullere</a:t>
            </a:r>
            <a:r>
              <a:rPr lang="en-US" sz="1500" dirty="0" smtClean="0"/>
              <a:t> </a:t>
            </a:r>
            <a:r>
              <a:rPr lang="en-US" sz="1500" dirty="0" err="1" smtClean="0"/>
              <a:t>göre</a:t>
            </a:r>
            <a:r>
              <a:rPr lang="en-US" sz="1500" dirty="0" smtClean="0"/>
              <a:t>  </a:t>
            </a:r>
            <a:r>
              <a:rPr lang="tr-TR" sz="1500" b="1" dirty="0" err="1" smtClean="0"/>
              <a:t>Şube Denetim Kurulu, Yönetim Kurulu’nun tüm işlemlerini en az 3 ayda bir denetler. Bu denetleme sırasında, Şubenin tüm defter, kayıt, makbuz ve benzeri belgelerini inceleyebilirler. Denetleme Kurulu, incelemeye ilişkin kararlarını Denetleme Kurulu karar defterine yazarak altını imzalarlar. </a:t>
            </a:r>
            <a:r>
              <a:rPr lang="tr-TR" sz="1500" b="1" dirty="0" smtClean="0"/>
              <a:t>Kararların bir örneğini Genel Merkez Yönetim Kurulu’na gönderirler.</a:t>
            </a:r>
            <a:endParaRPr lang="tr-TR" sz="1500" b="1" dirty="0" err="1" smtClean="0"/>
          </a:p>
          <a:p>
            <a:pPr algn="just"/>
            <a:r>
              <a:rPr lang="en-US" sz="1500" dirty="0" err="1" smtClean="0"/>
              <a:t>Denetim</a:t>
            </a:r>
            <a:r>
              <a:rPr lang="en-US" sz="1500" dirty="0" smtClean="0"/>
              <a:t> </a:t>
            </a:r>
            <a:r>
              <a:rPr lang="en-US" sz="1500" dirty="0" err="1" smtClean="0"/>
              <a:t>kurulu</a:t>
            </a:r>
            <a:r>
              <a:rPr lang="en-US" sz="1500" dirty="0" smtClean="0"/>
              <a:t> </a:t>
            </a:r>
            <a:r>
              <a:rPr lang="en-US" sz="1500" dirty="0" err="1" smtClean="0"/>
              <a:t>üyelerinin</a:t>
            </a:r>
            <a:r>
              <a:rPr lang="en-US" sz="1500" dirty="0" smtClean="0"/>
              <a:t> </a:t>
            </a:r>
            <a:r>
              <a:rPr lang="en-US" sz="1500" dirty="0" err="1" smtClean="0"/>
              <a:t>istemi</a:t>
            </a:r>
            <a:r>
              <a:rPr lang="en-US" sz="1500" dirty="0" smtClean="0"/>
              <a:t> </a:t>
            </a:r>
            <a:r>
              <a:rPr lang="en-US" sz="1500" dirty="0" err="1" smtClean="0"/>
              <a:t>üzerine</a:t>
            </a:r>
            <a:r>
              <a:rPr lang="en-US" sz="1500" dirty="0" smtClean="0"/>
              <a:t>, her </a:t>
            </a:r>
            <a:r>
              <a:rPr lang="en-US" sz="1500" dirty="0" err="1" smtClean="0"/>
              <a:t>türlü</a:t>
            </a:r>
            <a:r>
              <a:rPr lang="en-US" sz="1500" dirty="0" smtClean="0"/>
              <a:t> </a:t>
            </a:r>
            <a:r>
              <a:rPr lang="en-US" sz="1500" dirty="0" err="1" smtClean="0"/>
              <a:t>bilgi</a:t>
            </a:r>
            <a:r>
              <a:rPr lang="en-US" sz="1500" dirty="0" smtClean="0"/>
              <a:t>, </a:t>
            </a:r>
            <a:r>
              <a:rPr lang="en-US" sz="1500" dirty="0" err="1" smtClean="0"/>
              <a:t>belge</a:t>
            </a:r>
            <a:r>
              <a:rPr lang="en-US" sz="1500" dirty="0" smtClean="0"/>
              <a:t> </a:t>
            </a:r>
            <a:r>
              <a:rPr lang="en-US" sz="1500" dirty="0" err="1" smtClean="0"/>
              <a:t>ve</a:t>
            </a:r>
            <a:r>
              <a:rPr lang="en-US" sz="1500" dirty="0" smtClean="0"/>
              <a:t> </a:t>
            </a:r>
            <a:r>
              <a:rPr lang="en-US" sz="1500" dirty="0" err="1" smtClean="0"/>
              <a:t>kayıtların</a:t>
            </a:r>
            <a:r>
              <a:rPr lang="en-US" sz="1500" dirty="0" smtClean="0"/>
              <a:t>, </a:t>
            </a:r>
            <a:r>
              <a:rPr lang="en-US" sz="1500" dirty="0" err="1" smtClean="0"/>
              <a:t>dernek</a:t>
            </a:r>
            <a:r>
              <a:rPr lang="en-US" sz="1500" dirty="0" smtClean="0"/>
              <a:t> </a:t>
            </a:r>
            <a:r>
              <a:rPr lang="en-US" sz="1500" dirty="0" err="1" smtClean="0"/>
              <a:t>yetkilileri</a:t>
            </a:r>
            <a:r>
              <a:rPr lang="tr-TR" sz="1500" dirty="0" smtClean="0"/>
              <a:t> </a:t>
            </a:r>
            <a:r>
              <a:rPr lang="en-US" sz="1500" dirty="0" err="1" smtClean="0"/>
              <a:t>tarafından</a:t>
            </a:r>
            <a:r>
              <a:rPr lang="en-US" sz="1500" dirty="0" smtClean="0"/>
              <a:t> </a:t>
            </a:r>
            <a:r>
              <a:rPr lang="en-US" sz="1500" dirty="0" err="1" smtClean="0"/>
              <a:t>gösterilmesi</a:t>
            </a:r>
            <a:r>
              <a:rPr lang="en-US" sz="1500" dirty="0" smtClean="0"/>
              <a:t> </a:t>
            </a:r>
            <a:r>
              <a:rPr lang="en-US" sz="1500" dirty="0" err="1" smtClean="0"/>
              <a:t>veya</a:t>
            </a:r>
            <a:r>
              <a:rPr lang="en-US" sz="1500" dirty="0" smtClean="0"/>
              <a:t> </a:t>
            </a:r>
            <a:r>
              <a:rPr lang="en-US" sz="1500" dirty="0" err="1" smtClean="0"/>
              <a:t>verilmesi</a:t>
            </a:r>
            <a:r>
              <a:rPr lang="en-US" sz="1500" dirty="0" smtClean="0"/>
              <a:t>, </a:t>
            </a:r>
            <a:r>
              <a:rPr lang="en-US" sz="1500" dirty="0" err="1" smtClean="0"/>
              <a:t>yönetim</a:t>
            </a:r>
            <a:r>
              <a:rPr lang="en-US" sz="1500" dirty="0" smtClean="0"/>
              <a:t> </a:t>
            </a:r>
            <a:r>
              <a:rPr lang="en-US" sz="1500" dirty="0" err="1" smtClean="0"/>
              <a:t>yerleri</a:t>
            </a:r>
            <a:r>
              <a:rPr lang="en-US" sz="1500" dirty="0" smtClean="0"/>
              <a:t>, </a:t>
            </a:r>
            <a:r>
              <a:rPr lang="en-US" sz="1500" dirty="0" err="1" smtClean="0"/>
              <a:t>müesseseler</a:t>
            </a:r>
            <a:r>
              <a:rPr lang="en-US" sz="1500" dirty="0" smtClean="0"/>
              <a:t> </a:t>
            </a:r>
            <a:r>
              <a:rPr lang="en-US" sz="1500" dirty="0" err="1" smtClean="0"/>
              <a:t>ve</a:t>
            </a:r>
            <a:r>
              <a:rPr lang="en-US" sz="1500" dirty="0" smtClean="0"/>
              <a:t> </a:t>
            </a:r>
            <a:r>
              <a:rPr lang="en-US" sz="1500" dirty="0" err="1" smtClean="0"/>
              <a:t>eklentilerine</a:t>
            </a:r>
            <a:r>
              <a:rPr lang="en-US" sz="1500" dirty="0" smtClean="0"/>
              <a:t> </a:t>
            </a:r>
            <a:r>
              <a:rPr lang="en-US" sz="1500" dirty="0" err="1" smtClean="0"/>
              <a:t>girme</a:t>
            </a:r>
            <a:r>
              <a:rPr lang="en-US" sz="1500" dirty="0" smtClean="0"/>
              <a:t> </a:t>
            </a:r>
            <a:r>
              <a:rPr lang="en-US" sz="1500" dirty="0" err="1" smtClean="0"/>
              <a:t>isteğinin</a:t>
            </a:r>
            <a:r>
              <a:rPr lang="en-US" sz="1500" dirty="0" smtClean="0"/>
              <a:t> </a:t>
            </a:r>
            <a:r>
              <a:rPr lang="en-US" sz="1500" dirty="0" err="1" smtClean="0"/>
              <a:t>yerine</a:t>
            </a:r>
            <a:r>
              <a:rPr lang="en-US" sz="1500" dirty="0" smtClean="0"/>
              <a:t> </a:t>
            </a:r>
            <a:r>
              <a:rPr lang="en-US" sz="1500" dirty="0" err="1" smtClean="0"/>
              <a:t>getirilmesi</a:t>
            </a:r>
            <a:r>
              <a:rPr lang="en-US" sz="1500" dirty="0" smtClean="0"/>
              <a:t> </a:t>
            </a:r>
            <a:r>
              <a:rPr lang="en-US" sz="1500" dirty="0" err="1" smtClean="0"/>
              <a:t>zorunludur</a:t>
            </a:r>
            <a:r>
              <a:rPr lang="en-US" sz="1500" dirty="0" smtClean="0"/>
              <a:t>.</a:t>
            </a:r>
            <a:endParaRPr lang="tr-TR" sz="1500" dirty="0" smtClean="0"/>
          </a:p>
          <a:p>
            <a:pPr algn="just"/>
            <a:endParaRPr lang="tr-TR" sz="1500" dirty="0"/>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smtClean="0"/>
              <a:t>DIŞ DENETİM NEDİR?</a:t>
            </a:r>
            <a:r>
              <a:rPr lang="tr-TR" b="1" dirty="0" smtClean="0"/>
              <a:t/>
            </a:r>
            <a:br>
              <a:rPr lang="tr-TR" b="1" dirty="0" smtClean="0"/>
            </a:br>
            <a:endParaRPr lang="tr-TR" dirty="0"/>
          </a:p>
        </p:txBody>
      </p:sp>
      <p:sp>
        <p:nvSpPr>
          <p:cNvPr id="3" name="2 İçerik Yer Tutucusu"/>
          <p:cNvSpPr>
            <a:spLocks noGrp="1"/>
          </p:cNvSpPr>
          <p:nvPr>
            <p:ph idx="1"/>
          </p:nvPr>
        </p:nvSpPr>
        <p:spPr/>
        <p:txBody>
          <a:bodyPr/>
          <a:lstStyle/>
          <a:p>
            <a:r>
              <a:rPr lang="en-US" dirty="0" err="1" smtClean="0"/>
              <a:t>Gerekli</a:t>
            </a:r>
            <a:r>
              <a:rPr lang="en-US" dirty="0" smtClean="0"/>
              <a:t> </a:t>
            </a:r>
            <a:r>
              <a:rPr lang="en-US" dirty="0" err="1" smtClean="0"/>
              <a:t>görülen</a:t>
            </a:r>
            <a:r>
              <a:rPr lang="en-US" dirty="0" smtClean="0"/>
              <a:t> </a:t>
            </a:r>
            <a:r>
              <a:rPr lang="en-US" dirty="0" err="1" smtClean="0"/>
              <a:t>hallerde</a:t>
            </a:r>
            <a:r>
              <a:rPr lang="en-US" dirty="0" smtClean="0"/>
              <a:t>, </a:t>
            </a:r>
            <a:r>
              <a:rPr lang="en-US" dirty="0" err="1" smtClean="0"/>
              <a:t>derneklerin</a:t>
            </a:r>
            <a:r>
              <a:rPr lang="en-US" dirty="0" smtClean="0"/>
              <a:t> </a:t>
            </a:r>
            <a:r>
              <a:rPr lang="en-US" dirty="0" err="1" smtClean="0"/>
              <a:t>tüzüklerinde</a:t>
            </a:r>
            <a:r>
              <a:rPr lang="en-US" dirty="0" smtClean="0"/>
              <a:t> </a:t>
            </a:r>
            <a:r>
              <a:rPr lang="en-US" dirty="0" err="1" smtClean="0"/>
              <a:t>gösterilen</a:t>
            </a:r>
            <a:r>
              <a:rPr lang="en-US" dirty="0" smtClean="0"/>
              <a:t> </a:t>
            </a:r>
            <a:r>
              <a:rPr lang="en-US" dirty="0" err="1" smtClean="0"/>
              <a:t>amaçlar</a:t>
            </a:r>
            <a:r>
              <a:rPr lang="en-US" dirty="0" smtClean="0"/>
              <a:t> </a:t>
            </a:r>
            <a:r>
              <a:rPr lang="en-US" dirty="0" err="1" smtClean="0"/>
              <a:t>doğrultusunda</a:t>
            </a:r>
            <a:r>
              <a:rPr lang="en-US" dirty="0" smtClean="0"/>
              <a:t> </a:t>
            </a:r>
            <a:r>
              <a:rPr lang="en-US" dirty="0" err="1" smtClean="0"/>
              <a:t>faaliyet</a:t>
            </a:r>
            <a:r>
              <a:rPr lang="en-US" dirty="0" smtClean="0"/>
              <a:t> </a:t>
            </a:r>
            <a:r>
              <a:rPr lang="en-US" dirty="0" err="1" smtClean="0"/>
              <a:t>gösterip</a:t>
            </a:r>
            <a:r>
              <a:rPr lang="en-US" dirty="0" smtClean="0"/>
              <a:t> </a:t>
            </a:r>
            <a:r>
              <a:rPr lang="en-US" dirty="0" err="1" smtClean="0"/>
              <a:t>göstermedikleri</a:t>
            </a:r>
            <a:r>
              <a:rPr lang="en-US" dirty="0" smtClean="0"/>
              <a:t>, </a:t>
            </a:r>
            <a:r>
              <a:rPr lang="en-US" dirty="0" err="1" smtClean="0"/>
              <a:t>defterlerini</a:t>
            </a:r>
            <a:r>
              <a:rPr lang="en-US" dirty="0" smtClean="0"/>
              <a:t> </a:t>
            </a:r>
            <a:r>
              <a:rPr lang="en-US" dirty="0" err="1" smtClean="0"/>
              <a:t>ve</a:t>
            </a:r>
            <a:r>
              <a:rPr lang="en-US" dirty="0" smtClean="0"/>
              <a:t> </a:t>
            </a:r>
            <a:r>
              <a:rPr lang="en-US" dirty="0" err="1" smtClean="0"/>
              <a:t>kayıtlarını</a:t>
            </a:r>
            <a:r>
              <a:rPr lang="en-US" dirty="0" smtClean="0"/>
              <a:t> </a:t>
            </a:r>
            <a:r>
              <a:rPr lang="en-US" dirty="0" err="1" smtClean="0"/>
              <a:t>mevzuata</a:t>
            </a:r>
            <a:r>
              <a:rPr lang="en-US" dirty="0" smtClean="0"/>
              <a:t> </a:t>
            </a:r>
            <a:r>
              <a:rPr lang="en-US" dirty="0" err="1" smtClean="0"/>
              <a:t>uygun</a:t>
            </a:r>
            <a:r>
              <a:rPr lang="en-US" dirty="0" smtClean="0"/>
              <a:t> </a:t>
            </a:r>
            <a:r>
              <a:rPr lang="en-US" dirty="0" err="1" smtClean="0"/>
              <a:t>olarak</a:t>
            </a:r>
            <a:r>
              <a:rPr lang="en-US" dirty="0" smtClean="0"/>
              <a:t> </a:t>
            </a:r>
            <a:r>
              <a:rPr lang="en-US" dirty="0" err="1" smtClean="0"/>
              <a:t>tutup</a:t>
            </a:r>
            <a:r>
              <a:rPr lang="en-US" dirty="0" smtClean="0"/>
              <a:t> </a:t>
            </a:r>
            <a:r>
              <a:rPr lang="en-US" dirty="0" err="1" smtClean="0"/>
              <a:t>tutmadıkları</a:t>
            </a:r>
            <a:r>
              <a:rPr lang="en-US" dirty="0" smtClean="0"/>
              <a:t> </a:t>
            </a:r>
            <a:r>
              <a:rPr lang="en-US" dirty="0" err="1" smtClean="0"/>
              <a:t>İçişleri</a:t>
            </a:r>
            <a:r>
              <a:rPr lang="en-US" dirty="0" smtClean="0"/>
              <a:t> </a:t>
            </a:r>
            <a:r>
              <a:rPr lang="en-US" dirty="0" err="1" smtClean="0"/>
              <a:t>Bakanı</a:t>
            </a:r>
            <a:r>
              <a:rPr lang="en-US" dirty="0" smtClean="0"/>
              <a:t> </a:t>
            </a:r>
            <a:r>
              <a:rPr lang="en-US" dirty="0" err="1" smtClean="0"/>
              <a:t>veya</a:t>
            </a:r>
            <a:r>
              <a:rPr lang="en-US" dirty="0" smtClean="0"/>
              <a:t> </a:t>
            </a:r>
            <a:r>
              <a:rPr lang="en-US" dirty="0" err="1" smtClean="0"/>
              <a:t>mülki</a:t>
            </a:r>
            <a:r>
              <a:rPr lang="en-US" dirty="0" smtClean="0"/>
              <a:t> </a:t>
            </a:r>
            <a:r>
              <a:rPr lang="en-US" dirty="0" err="1" smtClean="0"/>
              <a:t>idare</a:t>
            </a:r>
            <a:r>
              <a:rPr lang="en-US" dirty="0" smtClean="0"/>
              <a:t> </a:t>
            </a:r>
            <a:r>
              <a:rPr lang="en-US" dirty="0" err="1" smtClean="0"/>
              <a:t>amirleri</a:t>
            </a:r>
            <a:r>
              <a:rPr lang="en-US" dirty="0" smtClean="0"/>
              <a:t> </a:t>
            </a:r>
            <a:r>
              <a:rPr lang="en-US" dirty="0" err="1" smtClean="0"/>
              <a:t>tarafından</a:t>
            </a:r>
            <a:r>
              <a:rPr lang="en-US" dirty="0" smtClean="0"/>
              <a:t> </a:t>
            </a:r>
            <a:r>
              <a:rPr lang="en-US" dirty="0" err="1" smtClean="0"/>
              <a:t>denetlenir</a:t>
            </a:r>
            <a:r>
              <a:rPr lang="en-US" dirty="0" smtClean="0"/>
              <a:t>.</a:t>
            </a:r>
            <a:endParaRPr lang="tr-TR" dirty="0" smtClean="0"/>
          </a:p>
          <a:p>
            <a:endParaRPr lang="tr-TR" dirty="0"/>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6" y="1916832"/>
            <a:ext cx="6798734" cy="360040"/>
          </a:xfrm>
        </p:spPr>
        <p:txBody>
          <a:bodyPr>
            <a:normAutofit fontScale="90000"/>
          </a:bodyPr>
          <a:lstStyle/>
          <a:p>
            <a:r>
              <a:rPr lang="tr-TR" sz="3200" b="1" dirty="0" smtClean="0">
                <a:solidFill>
                  <a:schemeClr val="tx1"/>
                </a:solidFill>
              </a:rPr>
              <a:t>DENETİMİN AMACI VE KAPSAMI</a:t>
            </a:r>
            <a:endParaRPr lang="tr-TR" sz="3200" b="1" dirty="0">
              <a:solidFill>
                <a:schemeClr val="tx1"/>
              </a:solidFill>
            </a:endParaRPr>
          </a:p>
        </p:txBody>
      </p:sp>
      <p:sp>
        <p:nvSpPr>
          <p:cNvPr id="3" name="2 İçerik Yer Tutucusu"/>
          <p:cNvSpPr>
            <a:spLocks noGrp="1"/>
          </p:cNvSpPr>
          <p:nvPr>
            <p:ph idx="1"/>
          </p:nvPr>
        </p:nvSpPr>
        <p:spPr>
          <a:xfrm>
            <a:off x="1176865" y="2490135"/>
            <a:ext cx="6798735" cy="3243121"/>
          </a:xfrm>
        </p:spPr>
        <p:txBody>
          <a:bodyPr>
            <a:normAutofit fontScale="85000" lnSpcReduction="20000"/>
          </a:bodyPr>
          <a:lstStyle/>
          <a:p>
            <a:pPr>
              <a:buNone/>
            </a:pPr>
            <a:r>
              <a:rPr lang="tr-TR" b="1" dirty="0" smtClean="0"/>
              <a:t>Denetimin Amacı</a:t>
            </a:r>
            <a:endParaRPr lang="tr-TR" dirty="0" smtClean="0"/>
          </a:p>
          <a:p>
            <a:pPr marL="0" indent="0" algn="just">
              <a:lnSpc>
                <a:spcPct val="120000"/>
              </a:lnSpc>
              <a:buNone/>
            </a:pPr>
            <a:r>
              <a:rPr lang="tr-TR" dirty="0" smtClean="0"/>
              <a:t>a) Derneğin, tüzüğünde gösterilen amaç ve bu amacı gerçekleştirmek üzere belirtilen çalışma konuları doğrultusunda mevzuata uygun olarak faaliyet gösterip göstermediğini, faaliyetleri ile ilgili işlem ve eylemlerinin doğruluk ve verimlilik yönünden amacına uygun olup olmadığını ve işlevlerini yerine getirip getirmediğini belirlemek, derneğin daha fonksiyonel bir yapıya sahip olabilmeleri için rehberlik etmek ve ortaya çıkabilecek sorunların önceden giderilmesi için yardımcı olmaktır.</a:t>
            </a:r>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6" y="1700808"/>
            <a:ext cx="6798734" cy="569447"/>
          </a:xfrm>
        </p:spPr>
        <p:txBody>
          <a:bodyPr>
            <a:normAutofit fontScale="90000"/>
          </a:bodyPr>
          <a:lstStyle/>
          <a:p>
            <a:r>
              <a:rPr lang="tr-TR" sz="3200" b="1" dirty="0" smtClean="0">
                <a:solidFill>
                  <a:schemeClr val="tx1"/>
                </a:solidFill>
              </a:rPr>
              <a:t>DENETİMİN KAPSAMI</a:t>
            </a:r>
            <a:endParaRPr lang="tr-TR" sz="3200" b="1" dirty="0">
              <a:solidFill>
                <a:schemeClr val="tx1"/>
              </a:solidFill>
            </a:endParaRPr>
          </a:p>
        </p:txBody>
      </p:sp>
      <p:sp>
        <p:nvSpPr>
          <p:cNvPr id="3" name="2 İçerik Yer Tutucusu"/>
          <p:cNvSpPr>
            <a:spLocks noGrp="1"/>
          </p:cNvSpPr>
          <p:nvPr>
            <p:ph idx="1"/>
          </p:nvPr>
        </p:nvSpPr>
        <p:spPr>
          <a:xfrm>
            <a:off x="1176866" y="2490135"/>
            <a:ext cx="6798734" cy="3099105"/>
          </a:xfrm>
        </p:spPr>
        <p:txBody>
          <a:bodyPr>
            <a:normAutofit fontScale="92500"/>
          </a:bodyPr>
          <a:lstStyle/>
          <a:p>
            <a:pPr marL="0" indent="0">
              <a:buNone/>
            </a:pPr>
            <a:r>
              <a:rPr lang="tr-TR" b="1" dirty="0" smtClean="0"/>
              <a:t>Denetimin Kapsamı</a:t>
            </a:r>
          </a:p>
          <a:p>
            <a:pPr algn="just">
              <a:buNone/>
            </a:pPr>
            <a:r>
              <a:rPr lang="tr-TR" dirty="0" smtClean="0"/>
              <a:t>     </a:t>
            </a:r>
            <a:r>
              <a:rPr lang="tr-TR" b="1" dirty="0" smtClean="0"/>
              <a:t>Dış Denetimde</a:t>
            </a:r>
            <a:r>
              <a:rPr lang="tr-TR" dirty="0" smtClean="0"/>
              <a:t>, onayda belirtilen konu ile sınırlıdır. Onayda konu belirlenmemiş ise derneğin tüm defter ve kayıtlar ile faaliyetleri denetlenir.</a:t>
            </a:r>
          </a:p>
          <a:p>
            <a:pPr marL="0" indent="0" algn="just">
              <a:buNone/>
            </a:pPr>
            <a:r>
              <a:rPr lang="tr-TR" dirty="0"/>
              <a:t> </a:t>
            </a:r>
            <a:r>
              <a:rPr lang="tr-TR" dirty="0" smtClean="0"/>
              <a:t>   </a:t>
            </a:r>
            <a:r>
              <a:rPr lang="tr-TR" b="1" dirty="0" smtClean="0"/>
              <a:t>İç denetimde </a:t>
            </a:r>
            <a:r>
              <a:rPr lang="tr-TR" dirty="0" smtClean="0"/>
              <a:t>onay alınmasına gerek olmadığından, </a:t>
            </a:r>
          </a:p>
          <a:p>
            <a:pPr algn="just">
              <a:buNone/>
            </a:pPr>
            <a:r>
              <a:rPr lang="tr-TR" dirty="0" smtClean="0"/>
              <a:t>    ihbar veya şikayete bağlı konu ile sınırlı kalınabileceği </a:t>
            </a:r>
          </a:p>
          <a:p>
            <a:pPr algn="just">
              <a:buNone/>
            </a:pPr>
            <a:r>
              <a:rPr lang="tr-TR" dirty="0" smtClean="0"/>
              <a:t>    gibi, tüm bilgi,belge ve kayıtlar denetlenebilir.</a:t>
            </a:r>
          </a:p>
          <a:p>
            <a:endParaRPr lang="tr-TR" dirty="0"/>
          </a:p>
        </p:txBody>
      </p:sp>
      <p:pic>
        <p:nvPicPr>
          <p:cNvPr id="4" name="Picture 2" descr="C:\Users\everese\Desktop\tff03.jpg"/>
          <p:cNvPicPr>
            <a:picLocks noChangeAspect="1" noChangeArrowheads="1"/>
          </p:cNvPicPr>
          <p:nvPr/>
        </p:nvPicPr>
        <p:blipFill>
          <a:blip r:embed="rId2" cstate="print"/>
          <a:srcRect/>
          <a:stretch>
            <a:fillRect/>
          </a:stretch>
        </p:blipFill>
        <p:spPr bwMode="auto">
          <a:xfrm>
            <a:off x="611560" y="620688"/>
            <a:ext cx="1008112" cy="879490"/>
          </a:xfrm>
          <a:prstGeom prst="rect">
            <a:avLst/>
          </a:prstGeom>
          <a:noFill/>
        </p:spPr>
      </p:pic>
      <p:pic>
        <p:nvPicPr>
          <p:cNvPr id="5" name="Picture 3" descr="C:\Users\everese\Desktop\fh.png"/>
          <p:cNvPicPr>
            <a:picLocks noChangeAspect="1" noChangeArrowheads="1"/>
          </p:cNvPicPr>
          <p:nvPr/>
        </p:nvPicPr>
        <p:blipFill>
          <a:blip r:embed="rId3" cstate="print"/>
          <a:srcRect/>
          <a:stretch>
            <a:fillRect/>
          </a:stretch>
        </p:blipFill>
        <p:spPr bwMode="auto">
          <a:xfrm>
            <a:off x="6804248" y="404664"/>
            <a:ext cx="1944216" cy="155537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2812</TotalTime>
  <Words>621</Words>
  <Application>Microsoft Office PowerPoint</Application>
  <PresentationFormat>Ekran Gösterisi (4:3)</PresentationFormat>
  <Paragraphs>88</Paragraphs>
  <Slides>26</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Calibri</vt:lpstr>
      <vt:lpstr>Times New Roman</vt:lpstr>
      <vt:lpstr>Organik</vt:lpstr>
      <vt:lpstr>PowerPoint Sunusu</vt:lpstr>
      <vt:lpstr>  Denetim Nedir ?  Denetim : Bir derneğe ilişkin bilgilerin mevzuata uygunluğunun saptanması ve rapor edilmesi amacı ile yetkili kişiler tarafından kanıt toplama ve değerlendirme sürecidir.   Murakabe etmek; teftiş etmek; kontrol etmek.  </vt:lpstr>
      <vt:lpstr>   DERNEK DENETİMİ  NASIL YAPILIR?    </vt:lpstr>
      <vt:lpstr>DENETİM ÇEŞİTLERİ</vt:lpstr>
      <vt:lpstr>PowerPoint Sunusu</vt:lpstr>
      <vt:lpstr>İÇ DENETİM NEDİR? </vt:lpstr>
      <vt:lpstr>DIŞ DENETİM NEDİR? </vt:lpstr>
      <vt:lpstr>DENETİMİN AMACI VE KAPSAMI</vt:lpstr>
      <vt:lpstr>DENETİMİN KAPSAMI</vt:lpstr>
      <vt:lpstr>DENETİMİN YAPILACAĞI YER</vt:lpstr>
      <vt:lpstr>  DENETLEME ÖNCESİ YAPILMASI GEREKEN İŞLEMLER</vt:lpstr>
      <vt:lpstr>PowerPoint Sunusu</vt:lpstr>
      <vt:lpstr>TEFTİŞ VE DENETİM KAVRAMLARI</vt:lpstr>
      <vt:lpstr>GİDEN EVRAK DEFTERİ</vt:lpstr>
      <vt:lpstr>ÜYE KAYIT DEFTERİ</vt:lpstr>
      <vt:lpstr>ALINDI BELGESİ</vt:lpstr>
      <vt:lpstr>GELİRLERİN KAYDI</vt:lpstr>
      <vt:lpstr>GİDERLERİN KAYDI</vt:lpstr>
      <vt:lpstr>PowerPoint Sunusu</vt:lpstr>
      <vt:lpstr>PowerPoint Sunusu</vt:lpstr>
      <vt:lpstr>PowerPoint Sunusu</vt:lpstr>
      <vt:lpstr>DERNEKLER HANGİ ESASLARA  GÖRE DEFTER TUTMALIDIR? </vt:lpstr>
      <vt:lpstr>DERNEKLER HANGİ  DEFTERLERİ  TUTMAK  ZORUNDADIR? </vt:lpstr>
      <vt:lpstr>BİLANÇO ESASI</vt:lpstr>
      <vt:lpstr>DERBIS  ( Dernekler Bilgi Sistemi ) </vt:lpstr>
      <vt:lpstr>TÜRKİYE FAAL FUTBOL HAKEMLERİ VE GÖZLEMCİLERİ DERNEĞİ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DENETİM REHBERİ</dc:title>
  <dc:creator>ERAY</dc:creator>
  <cp:lastModifiedBy>TFFHGD</cp:lastModifiedBy>
  <cp:revision>382</cp:revision>
  <dcterms:created xsi:type="dcterms:W3CDTF">2015-10-19T07:48:58Z</dcterms:created>
  <dcterms:modified xsi:type="dcterms:W3CDTF">2019-11-26T11:32:55Z</dcterms:modified>
</cp:coreProperties>
</file>